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handoutMasterIdLst>
    <p:handoutMasterId r:id="rId21"/>
  </p:handoutMasterIdLst>
  <p:sldIdLst>
    <p:sldId id="257" r:id="rId2"/>
    <p:sldId id="266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267" r:id="rId14"/>
    <p:sldId id="288" r:id="rId15"/>
    <p:sldId id="273" r:id="rId16"/>
    <p:sldId id="291" r:id="rId17"/>
    <p:sldId id="292" r:id="rId18"/>
    <p:sldId id="275" r:id="rId19"/>
    <p:sldId id="258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ty of Dayton Minnesota" initials="CoDM" lastIdx="1" clrIdx="0">
    <p:extLst>
      <p:ext uri="{19B8F6BF-5375-455C-9EA6-DF929625EA0E}">
        <p15:presenceInfo xmlns:p15="http://schemas.microsoft.com/office/powerpoint/2012/main" userId="6893b5741acbc96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58D5D-6CAD-4DBE-9F05-C35518D3D09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85A28-58E8-4D65-A2E6-ED6B488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76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8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5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2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419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32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62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01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3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8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5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8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36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8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3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230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9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97DE754-FC57-483C-A4C4-8C03EF252B5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A2E11-D81E-400E-A87E-3F4EC2613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88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5F5C9AF-D168-445A-853D-2BAF0AD16B92}"/>
              </a:ext>
            </a:extLst>
          </p:cNvPr>
          <p:cNvSpPr txBox="1"/>
          <p:nvPr/>
        </p:nvSpPr>
        <p:spPr>
          <a:xfrm>
            <a:off x="1854712" y="2250250"/>
            <a:ext cx="8913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City Hall Departments </a:t>
            </a:r>
          </a:p>
        </p:txBody>
      </p:sp>
    </p:spTree>
    <p:extLst>
      <p:ext uri="{BB962C8B-B14F-4D97-AF65-F5344CB8AC3E}">
        <p14:creationId xmlns:p14="http://schemas.microsoft.com/office/powerpoint/2010/main" val="523752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Maintain and Enhance Infrastructure</a:t>
            </a:r>
            <a:endParaRPr lang="en-US" dirty="0"/>
          </a:p>
          <a:p>
            <a:r>
              <a:rPr lang="en-US" i="1" dirty="0"/>
              <a:t>Annual implementation of pavement management plan- </a:t>
            </a:r>
            <a:r>
              <a:rPr lang="en-US" b="1" dirty="0"/>
              <a:t>On-Going</a:t>
            </a:r>
            <a:r>
              <a:rPr lang="en-US" dirty="0"/>
              <a:t>; Review annually with budget/CIP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Annual review of infrastructure maintenance needs and CIP implementation </a:t>
            </a:r>
            <a:r>
              <a:rPr lang="en-US" b="1" i="1" dirty="0"/>
              <a:t>On-Going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Prepare plan to address northwest Dayton water needs- </a:t>
            </a:r>
            <a:r>
              <a:rPr lang="en-US" b="1" dirty="0"/>
              <a:t>On-Going</a:t>
            </a:r>
            <a:r>
              <a:rPr lang="en-US" dirty="0"/>
              <a:t>; Review annually with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4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6780"/>
            <a:ext cx="9593591" cy="489519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b="1" dirty="0"/>
              <a:t>Prepare Plan for Public Facilities to Meet City’s Growth</a:t>
            </a:r>
            <a:endParaRPr lang="en-US" dirty="0"/>
          </a:p>
          <a:p>
            <a:r>
              <a:rPr lang="en-US" i="1" dirty="0"/>
              <a:t>Review and update as necessary the 2009 Facility Needs study -</a:t>
            </a:r>
            <a:r>
              <a:rPr lang="en-US" b="1" dirty="0"/>
              <a:t>Mid-Term</a:t>
            </a:r>
            <a:endParaRPr lang="en-US" dirty="0"/>
          </a:p>
          <a:p>
            <a:pPr lvl="0"/>
            <a:r>
              <a:rPr lang="en-US" b="1" dirty="0"/>
              <a:t>Create Comprehensive Park and Trail Plans</a:t>
            </a:r>
            <a:endParaRPr lang="en-US" dirty="0"/>
          </a:p>
          <a:p>
            <a:pPr lvl="1"/>
            <a:r>
              <a:rPr lang="en-US" i="1" dirty="0"/>
              <a:t>Update the Park, Trails and Open Space Plan as part of 2040 Comprehensive Plan Update.  Identify funding and implementation of trail priorities including developer installation</a:t>
            </a:r>
            <a:r>
              <a:rPr lang="en-US" dirty="0"/>
              <a:t>.  </a:t>
            </a:r>
            <a:r>
              <a:rPr lang="en-US" b="1" dirty="0"/>
              <a:t>DRAFT Plan Completed for Comp Plan</a:t>
            </a:r>
            <a:endParaRPr lang="en-US" dirty="0"/>
          </a:p>
          <a:p>
            <a:pPr lvl="1"/>
            <a:r>
              <a:rPr lang="en-US" i="1" dirty="0"/>
              <a:t>Identify priority trail corridors including off-road and on-street and connections or trail segments that can be constructed annually- </a:t>
            </a:r>
            <a:r>
              <a:rPr lang="en-US" b="1" dirty="0"/>
              <a:t>DRAFT Plan completed for Comp Plan</a:t>
            </a:r>
            <a:endParaRPr lang="en-US" dirty="0"/>
          </a:p>
          <a:p>
            <a:r>
              <a:rPr lang="en-US" i="1" dirty="0"/>
              <a:t>Prioritize new park development based on growth patterns and needs- </a:t>
            </a:r>
            <a:r>
              <a:rPr lang="en-US" b="1" dirty="0"/>
              <a:t>DONE- In CIP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Explore partnerships to acquire land for community park needs- </a:t>
            </a:r>
            <a:r>
              <a:rPr lang="en-US" b="1" dirty="0"/>
              <a:t>Short-Term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Implementation of Stephens Farm Master Plan and CIP items- </a:t>
            </a:r>
            <a:r>
              <a:rPr lang="en-US" b="1" dirty="0"/>
              <a:t>Long-Term</a:t>
            </a:r>
            <a:r>
              <a:rPr lang="en-US" dirty="0"/>
              <a:t> for project completion but seek annual implementation</a:t>
            </a:r>
          </a:p>
          <a:p>
            <a:pPr lvl="1"/>
            <a:r>
              <a:rPr lang="en-US" dirty="0"/>
              <a:t>Applying for grant for technical assistance on implementation</a:t>
            </a:r>
          </a:p>
          <a:p>
            <a:r>
              <a:rPr lang="en-US" i="1" dirty="0"/>
              <a:t>	Creating hunting access point to river at Stephens Farm- </a:t>
            </a:r>
            <a:r>
              <a:rPr lang="en-US" b="1" dirty="0"/>
              <a:t>Short-Term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79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836" y="1698194"/>
            <a:ext cx="8946541" cy="419548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/>
              <a:t>Improve and Sustain High Employee Morale</a:t>
            </a:r>
            <a:endParaRPr lang="en-US" dirty="0"/>
          </a:p>
          <a:p>
            <a:r>
              <a:rPr lang="en-US" i="1" dirty="0"/>
              <a:t>Update Personal Polices- </a:t>
            </a:r>
            <a:r>
              <a:rPr lang="en-US" b="1" dirty="0"/>
              <a:t>Short-Term</a:t>
            </a:r>
            <a:r>
              <a:rPr lang="en-US" dirty="0"/>
              <a:t>; looking for assistance from AEM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Develop permanent part-time pay and benefit schedule- </a:t>
            </a:r>
            <a:r>
              <a:rPr lang="en-US" b="1" dirty="0"/>
              <a:t>Short-Term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i="1" dirty="0"/>
              <a:t>Identify personnel needs in every department with succession plans- </a:t>
            </a:r>
            <a:r>
              <a:rPr lang="en-US" b="1" dirty="0"/>
              <a:t>Short Term</a:t>
            </a:r>
            <a:r>
              <a:rPr lang="en-US" dirty="0"/>
              <a:t> and annually with budget; looking for assistance from AEM</a:t>
            </a:r>
          </a:p>
          <a:p>
            <a:pPr marL="0" indent="0">
              <a:buNone/>
            </a:pPr>
            <a:r>
              <a:rPr lang="en-US" i="1" dirty="0"/>
              <a:t>	</a:t>
            </a:r>
            <a:endParaRPr lang="en-US" dirty="0"/>
          </a:p>
          <a:p>
            <a:r>
              <a:rPr lang="en-US" i="1" dirty="0"/>
              <a:t>Develop a staff recognition program- </a:t>
            </a:r>
            <a:r>
              <a:rPr lang="en-US" b="1" dirty="0"/>
              <a:t>Mid-Term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Create City Employee Wellness program- </a:t>
            </a:r>
            <a:r>
              <a:rPr lang="en-US" b="1" dirty="0"/>
              <a:t>Mid-Term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23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CFD6D0-406C-43D3-A283-BE765F04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800471-1F10-4769-A8AC-C1F3CD158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Dayton City Hall hours open for the public are Monday-Thursday 7:30a.m.- 5:00p.m. and Fridays 8:00a.m.-noon.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City Hall currently staffs 5 full time employees along with 2 part time Administrative Assistants.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</a:t>
            </a:r>
            <a:r>
              <a:rPr lang="en-US" dirty="0" smtClean="0"/>
              <a:t>small </a:t>
            </a:r>
            <a:r>
              <a:rPr lang="en-US" dirty="0"/>
              <a:t>staff takes care of all day to day activities of finance, planning/zoning/development, building permits, elections, city clerk and provides all Council and Commission communications.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18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77" y="113182"/>
            <a:ext cx="10058400" cy="1450757"/>
          </a:xfrm>
        </p:spPr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1" y="1111469"/>
            <a:ext cx="10206596" cy="53050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/>
              <a:t>Finance Department: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Completed Utility Rate Study and Increase; implementation of availability fee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Managing consistent increases in utility billing accounts (every new SF results in new metering</a:t>
            </a:r>
            <a:r>
              <a:rPr lang="en-US" sz="2900"/>
              <a:t>, billing: </a:t>
            </a:r>
            <a:r>
              <a:rPr lang="en-US" sz="2900" dirty="0"/>
              <a:t>187 + 174 availability charge = 361 new accounts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700" dirty="0"/>
              <a:t>2016: 735 accounts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700" dirty="0"/>
              <a:t>2017: 922 + 174 availability charge = 1,096 accounts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700" dirty="0"/>
              <a:t>Monthly increases in calls on utility bills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Managing consistent increases in 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Bi-weekly payroll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Assist in preparation of annual audit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Improved landscaping and development review escrow billing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Transition to new Finance Software</a:t>
            </a:r>
          </a:p>
          <a:p>
            <a:pPr marL="228600" lvl="1" indent="0">
              <a:buNone/>
            </a:pPr>
            <a:endParaRPr lang="en-US" sz="2900" dirty="0"/>
          </a:p>
          <a:p>
            <a:pPr marL="200025" lvl="1" indent="-200025">
              <a:buNone/>
            </a:pPr>
            <a:r>
              <a:rPr lang="en-US" sz="2900" b="1" dirty="0"/>
              <a:t>Employee transition: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Hired new Accounting Technician/Deputy City Clerk –Winter 2017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>
              <a:solidFill>
                <a:srgbClr val="FF0000"/>
              </a:solidFill>
            </a:endParaRPr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77" y="113182"/>
            <a:ext cx="10058400" cy="1450757"/>
          </a:xfrm>
        </p:spPr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137" y="1332187"/>
            <a:ext cx="9784080" cy="5005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/>
              <a:t>City Clerk Department: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Served as lead on selection of new finance software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700" dirty="0"/>
              <a:t>Lead on implementation/transition lead for new Finance software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All duties of City Clerk; council communication; packets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Managing new facility draws and bond payments; manage budgets on city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Manage 2018 elections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Tracking Special assessments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Assist in update to the Rental ordinance; manage ordinance implementation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City Hall aesthetic improvements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Organize City Hall files and vault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Improve City Council communication and Website improvements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Manage Activity Center rentals and cleaning contract</a:t>
            </a:r>
          </a:p>
          <a:p>
            <a:pPr marL="200025" lvl="1" indent="-200025">
              <a:buNone/>
            </a:pPr>
            <a:r>
              <a:rPr lang="en-US" sz="2900" b="1" dirty="0"/>
              <a:t>Employee transition: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Amy is now certified City Clerk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>
              <a:solidFill>
                <a:srgbClr val="FF0000"/>
              </a:solidFill>
            </a:endParaRPr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37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77" y="113182"/>
            <a:ext cx="10058400" cy="1450757"/>
          </a:xfrm>
        </p:spPr>
        <p:txBody>
          <a:bodyPr/>
          <a:lstStyle/>
          <a:p>
            <a:r>
              <a:rPr lang="en-US" dirty="0"/>
              <a:t>Accomplishments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297" y="1261241"/>
            <a:ext cx="9784080" cy="5186856"/>
          </a:xfrm>
        </p:spPr>
        <p:txBody>
          <a:bodyPr>
            <a:normAutofit fontScale="70000" lnSpcReduction="20000"/>
          </a:bodyPr>
          <a:lstStyle/>
          <a:p>
            <a:pPr marL="228600" lvl="1" indent="-228600">
              <a:buNone/>
            </a:pPr>
            <a:r>
              <a:rPr lang="en-US" sz="2900" b="1" dirty="0"/>
              <a:t>Planning Department: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Manage 2040 comp plan update- Steering Committee meetings; preparation of final plan chapters, still on going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Numerous major ordinance updates (city goal)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Developer/builder forums (city goal)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Development review- 2017 and into first half of 2018 – five large residential projects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700" dirty="0"/>
              <a:t>25 planning applications in 2018 to 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Staff liaison to Planning Commission- responsible for all packets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Staff liaison to Park Commission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Reviews all building permits for compliance with zoning code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Zoning code enforcement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Daily phone calls, counter questions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Hiring of Full-Time Associate Planner (2018)</a:t>
            </a:r>
          </a:p>
          <a:p>
            <a:pPr marL="0" indent="0">
              <a:buNone/>
            </a:pPr>
            <a:endParaRPr lang="en-US" sz="2900" b="1" dirty="0"/>
          </a:p>
          <a:p>
            <a:pPr marL="457200" lvl="1" indent="0">
              <a:buNone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70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77" y="113182"/>
            <a:ext cx="10058400" cy="1450757"/>
          </a:xfrm>
        </p:spPr>
        <p:txBody>
          <a:bodyPr/>
          <a:lstStyle/>
          <a:p>
            <a:r>
              <a:rPr lang="en-US" dirty="0"/>
              <a:t>Accomplishments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297" y="1261241"/>
            <a:ext cx="9784080" cy="51868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900" b="1" dirty="0"/>
              <a:t>Administration:</a:t>
            </a: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Continued improved budget process-maintained flat tax rate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Updated and prepared Long-Term Plan (10-year)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Staff liaison to EDA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Brockton Interchange efforts- work with lobbyists, numerous trips to capital; secure $13.5 mil in state bonds, serve on TAC, weekly meetings with MNDOT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Help manage Branding effort- major goal of Council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Manage Access Networks- expansion of internet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Manage staffing issues/needs and forecasting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700" dirty="0"/>
              <a:t>Work Load/Issues list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High employee morale, improved staff communications; all-staff events/meetings</a:t>
            </a:r>
          </a:p>
          <a:p>
            <a:pPr marL="457200" lvl="1" indent="0">
              <a:buNone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38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77" y="113182"/>
            <a:ext cx="10058400" cy="1450757"/>
          </a:xfrm>
        </p:spPr>
        <p:txBody>
          <a:bodyPr/>
          <a:lstStyle/>
          <a:p>
            <a:r>
              <a:rPr lang="en-US" dirty="0"/>
              <a:t>Accomplishments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297" y="1261241"/>
            <a:ext cx="9784080" cy="5186856"/>
          </a:xfrm>
        </p:spPr>
        <p:txBody>
          <a:bodyPr>
            <a:normAutofit fontScale="62500" lnSpcReduction="20000"/>
          </a:bodyPr>
          <a:lstStyle/>
          <a:p>
            <a:pPr marL="228600" lvl="1" indent="-228600">
              <a:buNone/>
            </a:pPr>
            <a:r>
              <a:rPr lang="en-US" sz="2900" b="1" dirty="0"/>
              <a:t>Communication: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City Council meetings are live-streamed and recorded and video is uploaded after each meeting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Dayton communicator- 3 times per year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Open House </a:t>
            </a:r>
            <a:r>
              <a:rPr lang="en-US" sz="2900" dirty="0" smtClean="0"/>
              <a:t>held annually</a:t>
            </a: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Improved Website- continually adding materials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Educational video series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Numerous development related concept plan open houses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Business Outreach meetings</a:t>
            </a:r>
          </a:p>
          <a:p>
            <a:pPr marL="0" indent="0">
              <a:buNone/>
            </a:pPr>
            <a:endParaRPr lang="en-US" sz="2900" b="1" dirty="0"/>
          </a:p>
          <a:p>
            <a:pPr marL="0" indent="0">
              <a:buNone/>
            </a:pPr>
            <a:r>
              <a:rPr lang="en-US" sz="2900" b="1" dirty="0"/>
              <a:t>Front Counter and Building Permits:</a:t>
            </a: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2017 total permits; 609 and SF: 189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2018 YTD: 281 permits and 89 SF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Handle all City Hall phone calls, front counter assistance, homesteads; research; issuance of all permits and property research, monthly reporting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marL="457200" lvl="1" indent="0">
              <a:buNone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900" dirty="0"/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1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717DBA-A18A-43C4-BDB5-7AD42CDE6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Departments within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59E298-8AEC-4E65-8934-19C5AF875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028"/>
            <a:ext cx="9672419" cy="45693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City Administrator/Director of Development- 1 staff</a:t>
            </a:r>
          </a:p>
          <a:p>
            <a:pPr marL="0" indent="0">
              <a:buNone/>
            </a:pPr>
            <a:r>
              <a:rPr lang="en-US" dirty="0"/>
              <a:t>Planning: 1 staff </a:t>
            </a:r>
          </a:p>
          <a:p>
            <a:pPr marL="0" indent="0">
              <a:buNone/>
            </a:pPr>
            <a:r>
              <a:rPr lang="en-US" dirty="0"/>
              <a:t>City Clerk- 1 staff</a:t>
            </a:r>
          </a:p>
          <a:p>
            <a:pPr marL="0" indent="0">
              <a:buNone/>
            </a:pPr>
            <a:r>
              <a:rPr lang="en-US" dirty="0"/>
              <a:t>Finance: 2 staff: Finance Clerk; Accounting Tech/Deputy City Clerk </a:t>
            </a:r>
          </a:p>
          <a:p>
            <a:pPr marL="0" indent="0">
              <a:buNone/>
            </a:pPr>
            <a:r>
              <a:rPr lang="en-US" dirty="0"/>
              <a:t>Front Desk/Administrative Assistants- 2 staff (part time)</a:t>
            </a:r>
          </a:p>
          <a:p>
            <a:pPr marL="0" indent="0">
              <a:buNone/>
            </a:pPr>
            <a:r>
              <a:rPr lang="en-US" dirty="0"/>
              <a:t>Activity Center-unfilled at this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City Hall is operating with the fewest number of employees in the past six years; and managing a much larger work load, which is increasing annually. </a:t>
            </a:r>
          </a:p>
          <a:p>
            <a:pPr marL="0" indent="0">
              <a:buNone/>
            </a:pPr>
            <a:r>
              <a:rPr lang="en-US" sz="2400" dirty="0"/>
              <a:t>Not requesting staff increase in 2019; will be requesting funds to update personal policies; prepare staff needs projections and update compensation study (market check and set grades for future positions).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6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D28D24-39F2-43C7-946D-B60E439D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City of Dayton Mission 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5C7DEB-71DB-4CCD-9E1C-1AE626E7B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City of Dayton’s mission is to promote a thriving community and to provide residents with a safe and pleasant place to live while preserving our rural character, creating connections to our natural resources, and providing customer service that is efficient, fiscally responsible, and responsive.</a:t>
            </a:r>
            <a:endParaRPr lang="en-US" sz="3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3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394" y="1749972"/>
            <a:ext cx="9269460" cy="4498427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Preserve Rural Character and Open Space</a:t>
            </a:r>
            <a:endParaRPr lang="en-US" dirty="0"/>
          </a:p>
          <a:p>
            <a:r>
              <a:rPr lang="en-US" i="1" dirty="0"/>
              <a:t>Create ordinances that preserve the rural character (including </a:t>
            </a:r>
            <a:r>
              <a:rPr lang="en-US" i="1" dirty="0" err="1"/>
              <a:t>berming</a:t>
            </a:r>
            <a:r>
              <a:rPr lang="en-US" i="1" dirty="0"/>
              <a:t>, screening, landscaping, parking, signage, lighting etc.) 	</a:t>
            </a:r>
            <a:endParaRPr lang="en-US" i="1" dirty="0" smtClean="0"/>
          </a:p>
          <a:p>
            <a:pPr lvl="1"/>
            <a:r>
              <a:rPr lang="en-US" b="1" dirty="0" smtClean="0"/>
              <a:t>Short-Term</a:t>
            </a:r>
            <a:r>
              <a:rPr lang="en-US" dirty="0"/>
              <a:t>; some updates have already been completed related to screening/buffering along roadways.  </a:t>
            </a:r>
          </a:p>
          <a:p>
            <a:r>
              <a:rPr lang="en-US" i="1" dirty="0"/>
              <a:t>Explore options for land use category and ordinances to promote rural lots and preserved open space. </a:t>
            </a:r>
            <a:endParaRPr lang="en-US" i="1" dirty="0" smtClean="0"/>
          </a:p>
          <a:p>
            <a:pPr lvl="1"/>
            <a:r>
              <a:rPr lang="en-US" b="1" i="1" dirty="0" smtClean="0"/>
              <a:t>Short-Term</a:t>
            </a:r>
            <a:r>
              <a:rPr lang="en-US" i="1" dirty="0"/>
              <a:t>; </a:t>
            </a:r>
            <a:r>
              <a:rPr lang="en-US" dirty="0"/>
              <a:t>will be explored as part of the Comp Plan Update; Steering Committee is proposing the Rural Estate land use category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7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9822191" cy="4395151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latin typeface="+mn-lt"/>
                <a:ea typeface="Times New Roman" panose="02020603050405020304" pitchFamily="18" charset="0"/>
              </a:rPr>
              <a:t>Create and Maintain Quality Residential Neighborhoods and Business Districts</a:t>
            </a:r>
            <a:endParaRPr lang="en-US" sz="1400" dirty="0">
              <a:latin typeface="+mn-lt"/>
              <a:ea typeface="Times New Roman" panose="02020603050405020304" pitchFamily="18" charset="0"/>
            </a:endParaRPr>
          </a:p>
          <a:p>
            <a:pPr marL="914400">
              <a:spcBef>
                <a:spcPts val="0"/>
              </a:spcBef>
            </a:pPr>
            <a:r>
              <a:rPr lang="en-US" i="1" dirty="0">
                <a:latin typeface="+mn-lt"/>
                <a:ea typeface="Times New Roman" panose="02020603050405020304" pitchFamily="18" charset="0"/>
              </a:rPr>
              <a:t>Complete the 2040 Comprehensive Plan Update- Short</a:t>
            </a:r>
            <a:r>
              <a:rPr lang="en-US" b="1" dirty="0">
                <a:latin typeface="+mn-lt"/>
                <a:ea typeface="Times New Roman" panose="02020603050405020304" pitchFamily="18" charset="0"/>
              </a:rPr>
              <a:t>-Term</a:t>
            </a:r>
          </a:p>
          <a:p>
            <a:pPr marL="1314450" lvl="1">
              <a:spcBef>
                <a:spcPts val="0"/>
              </a:spcBef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Draft maps prepared; draft chapters by end of summer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+mn-lt"/>
                <a:ea typeface="Times New Roman" panose="02020603050405020304" pitchFamily="18" charset="0"/>
              </a:rPr>
              <a:t>			</a:t>
            </a:r>
          </a:p>
          <a:p>
            <a:pPr marL="914400">
              <a:spcBef>
                <a:spcPts val="0"/>
              </a:spcBef>
            </a:pPr>
            <a:r>
              <a:rPr lang="en-US" i="1" dirty="0">
                <a:latin typeface="+mn-lt"/>
                <a:ea typeface="Times New Roman" panose="02020603050405020304" pitchFamily="18" charset="0"/>
              </a:rPr>
              <a:t>Create and Implement a comprehensive Code Enforcement Program- </a:t>
            </a:r>
            <a:r>
              <a:rPr lang="en-US" b="1" dirty="0">
                <a:latin typeface="+mn-lt"/>
                <a:ea typeface="Times New Roman" panose="02020603050405020304" pitchFamily="18" charset="0"/>
              </a:rPr>
              <a:t>Short-Term;</a:t>
            </a:r>
            <a:r>
              <a:rPr lang="en-US" dirty="0">
                <a:latin typeface="+mn-lt"/>
                <a:ea typeface="Times New Roman" panose="02020603050405020304" pitchFamily="18" charset="0"/>
              </a:rPr>
              <a:t> start with review of existing CUP’s.</a:t>
            </a:r>
            <a:endParaRPr lang="en-US" sz="1400" dirty="0">
              <a:latin typeface="+mn-lt"/>
              <a:ea typeface="Times New Roman" panose="02020603050405020304" pitchFamily="18" charset="0"/>
            </a:endParaRPr>
          </a:p>
          <a:p>
            <a:pPr marL="457200" indent="0">
              <a:spcBef>
                <a:spcPts val="0"/>
              </a:spcBef>
              <a:buNone/>
            </a:pPr>
            <a:endParaRPr lang="en-US" sz="1400" dirty="0">
              <a:latin typeface="+mn-lt"/>
              <a:ea typeface="Times New Roman" panose="02020603050405020304" pitchFamily="18" charset="0"/>
            </a:endParaRPr>
          </a:p>
          <a:p>
            <a:pPr marL="914400">
              <a:spcBef>
                <a:spcPts val="0"/>
              </a:spcBef>
            </a:pPr>
            <a:r>
              <a:rPr lang="en-US" i="1" dirty="0">
                <a:latin typeface="+mn-lt"/>
                <a:ea typeface="Times New Roman" panose="02020603050405020304" pitchFamily="18" charset="0"/>
              </a:rPr>
              <a:t>Review and update building exterior and site design standards for all zoning districts.  </a:t>
            </a:r>
            <a:r>
              <a:rPr lang="en-US" b="1" dirty="0">
                <a:latin typeface="+mn-lt"/>
                <a:ea typeface="Times New Roman" panose="02020603050405020304" pitchFamily="18" charset="0"/>
              </a:rPr>
              <a:t>Short-Term</a:t>
            </a:r>
            <a:r>
              <a:rPr lang="en-US" i="1" dirty="0">
                <a:latin typeface="+mn-lt"/>
                <a:ea typeface="Times New Roman" panose="02020603050405020304" pitchFamily="18" charset="0"/>
              </a:rPr>
              <a:t>- </a:t>
            </a:r>
            <a:r>
              <a:rPr lang="en-US" dirty="0">
                <a:latin typeface="+mn-lt"/>
                <a:ea typeface="Times New Roman" panose="02020603050405020304" pitchFamily="18" charset="0"/>
              </a:rPr>
              <a:t>residential design</a:t>
            </a:r>
            <a:r>
              <a:rPr lang="en-US" i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  <a:ea typeface="Times New Roman" panose="02020603050405020304" pitchFamily="18" charset="0"/>
              </a:rPr>
              <a:t>standards are currently under review with the Planning Commission- DONE</a:t>
            </a:r>
            <a:endParaRPr lang="en-US" sz="1400" dirty="0">
              <a:latin typeface="+mn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390766"/>
            <a:ext cx="9371893" cy="486026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/>
              <a:t>Increase Economic Growth and Development</a:t>
            </a:r>
            <a:endParaRPr lang="en-US" dirty="0"/>
          </a:p>
          <a:p>
            <a:r>
              <a:rPr lang="en-US" i="1" dirty="0"/>
              <a:t>Explore funding mechanisms (internal and external) to support local business expansion.</a:t>
            </a:r>
            <a:r>
              <a:rPr lang="en-US" dirty="0"/>
              <a:t>  </a:t>
            </a:r>
            <a:r>
              <a:rPr lang="en-US" b="1" dirty="0"/>
              <a:t>Mid-Term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Partner with business to seek county and state business assistance resources- </a:t>
            </a:r>
            <a:r>
              <a:rPr lang="en-US" dirty="0"/>
              <a:t>this is initiated by a business and we provide assistance with a State grant. </a:t>
            </a:r>
            <a:r>
              <a:rPr lang="en-US" b="1" dirty="0"/>
              <a:t>On-going as requested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 smtClean="0"/>
              <a:t>Brockton </a:t>
            </a:r>
            <a:r>
              <a:rPr lang="en-US" i="1" dirty="0"/>
              <a:t>Lane Interchange implementation -</a:t>
            </a:r>
            <a:r>
              <a:rPr lang="en-US" b="1" i="1" dirty="0"/>
              <a:t>S</a:t>
            </a:r>
            <a:r>
              <a:rPr lang="en-US" b="1" dirty="0"/>
              <a:t>hort-Term</a:t>
            </a:r>
            <a:r>
              <a:rPr lang="en-US" dirty="0"/>
              <a:t> (dependent on funding)</a:t>
            </a:r>
          </a:p>
          <a:p>
            <a:pPr lvl="1"/>
            <a:r>
              <a:rPr lang="en-US" dirty="0"/>
              <a:t>Additional funding provided; working with MNDOT on EA, traffic forecasts and alternative design</a:t>
            </a:r>
            <a:r>
              <a:rPr lang="en-US" i="1" dirty="0"/>
              <a:t> </a:t>
            </a:r>
            <a:endParaRPr lang="en-US" dirty="0"/>
          </a:p>
          <a:p>
            <a:r>
              <a:rPr lang="en-US" i="1" dirty="0"/>
              <a:t>Adopt and Implement the Transportation Benefit Study.  </a:t>
            </a:r>
            <a:r>
              <a:rPr lang="en-US" b="1" dirty="0"/>
              <a:t>Short-Term</a:t>
            </a:r>
            <a:r>
              <a:rPr lang="en-US" dirty="0"/>
              <a:t> with the study currently underway; study mostly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21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00200"/>
            <a:ext cx="9349226" cy="464819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/>
              <a:t>Improve City’s Fiscal Strength</a:t>
            </a:r>
            <a:endParaRPr lang="en-US" dirty="0"/>
          </a:p>
          <a:p>
            <a:r>
              <a:rPr lang="en-US" i="1" dirty="0"/>
              <a:t>Annually evaluate and update the Budget, Development Revenue Forecast and Long-Term Plan- </a:t>
            </a:r>
            <a:r>
              <a:rPr lang="en-US" b="1" dirty="0"/>
              <a:t>Required Annually</a:t>
            </a:r>
          </a:p>
          <a:p>
            <a:pPr lvl="1"/>
            <a:r>
              <a:rPr lang="en-US" dirty="0"/>
              <a:t>Annually update the CIP; pay as you go approach</a:t>
            </a:r>
          </a:p>
          <a:p>
            <a:r>
              <a:rPr lang="en-US" i="1" dirty="0"/>
              <a:t>Annually evaluate and update all rate studies and fee schedules- </a:t>
            </a:r>
            <a:r>
              <a:rPr lang="en-US" b="1" dirty="0"/>
              <a:t>Required Annually</a:t>
            </a:r>
            <a:endParaRPr lang="en-US" dirty="0"/>
          </a:p>
          <a:p>
            <a:pPr lvl="1"/>
            <a:r>
              <a:rPr lang="en-US" dirty="0"/>
              <a:t>Annually update rates and development fees</a:t>
            </a:r>
          </a:p>
          <a:p>
            <a:r>
              <a:rPr lang="en-US" i="1" dirty="0"/>
              <a:t>Review banking relationships and opportunity for internal processing improvements.  </a:t>
            </a:r>
            <a:r>
              <a:rPr lang="en-US" b="1" dirty="0"/>
              <a:t>Short-Term</a:t>
            </a:r>
            <a:endParaRPr lang="en-US" dirty="0"/>
          </a:p>
          <a:p>
            <a:r>
              <a:rPr lang="en-US" i="1" dirty="0"/>
              <a:t>Explore options for city wide fees for storm water, recycling and street lighting-</a:t>
            </a:r>
            <a:r>
              <a:rPr lang="en-US" b="1" dirty="0"/>
              <a:t>Need City Council input</a:t>
            </a:r>
            <a:r>
              <a:rPr lang="en-US" dirty="0"/>
              <a:t> as part of 2018 budget cycle</a:t>
            </a:r>
          </a:p>
          <a:p>
            <a:r>
              <a:rPr lang="en-US" i="1" dirty="0"/>
              <a:t>Explore use of Franchise Fees- </a:t>
            </a:r>
            <a:r>
              <a:rPr lang="en-US" b="1" dirty="0"/>
              <a:t>Need City Council input</a:t>
            </a:r>
            <a:r>
              <a:rPr lang="en-US" dirty="0"/>
              <a:t> as part of 2018 budget cycle</a:t>
            </a:r>
          </a:p>
          <a:p>
            <a:r>
              <a:rPr lang="en-US" i="1" dirty="0"/>
              <a:t>Explore grants in all department areas for priority project- </a:t>
            </a:r>
            <a:r>
              <a:rPr lang="en-US" b="1" dirty="0"/>
              <a:t>On-going</a:t>
            </a:r>
            <a:r>
              <a:rPr lang="en-US" dirty="0"/>
              <a:t> based on project needs and grant schedules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6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Define and Promote the City’s Brand</a:t>
            </a:r>
            <a:endParaRPr lang="en-US" dirty="0"/>
          </a:p>
          <a:p>
            <a:r>
              <a:rPr lang="en-US" i="1" dirty="0"/>
              <a:t>Hire branding consultant – </a:t>
            </a:r>
            <a:r>
              <a:rPr lang="en-US" b="1" dirty="0"/>
              <a:t>Short-Term</a:t>
            </a:r>
            <a:r>
              <a:rPr lang="en-US" dirty="0"/>
              <a:t>	- DONE; Logo and tagline approved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Design and implement City signage plan- </a:t>
            </a:r>
            <a:r>
              <a:rPr lang="en-US" b="1" dirty="0"/>
              <a:t>Mid-Term</a:t>
            </a:r>
            <a:endParaRPr lang="en-US" dirty="0"/>
          </a:p>
          <a:p>
            <a:pPr lvl="1"/>
            <a:r>
              <a:rPr lang="en-US" dirty="0"/>
              <a:t>Working on sign designs; budget included in CIP</a:t>
            </a:r>
          </a:p>
          <a:p>
            <a:r>
              <a:rPr lang="en-US" i="1" dirty="0"/>
              <a:t>Improve image of key corridors and gateways- </a:t>
            </a:r>
            <a:r>
              <a:rPr lang="en-US" b="1" dirty="0"/>
              <a:t>Mid-Term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2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4794"/>
            <a:ext cx="8946541" cy="4553606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b="1" dirty="0"/>
              <a:t>Communicate Transparently and Effectively </a:t>
            </a:r>
            <a:endParaRPr lang="en-US" dirty="0"/>
          </a:p>
          <a:p>
            <a:r>
              <a:rPr lang="en-US" i="1" dirty="0"/>
              <a:t>Adopt a formalized City Communication Plan including a Social Media Plan and Policy</a:t>
            </a:r>
            <a:r>
              <a:rPr lang="en-US" b="1" i="1" dirty="0"/>
              <a:t>- </a:t>
            </a:r>
            <a:r>
              <a:rPr lang="en-US" b="1" dirty="0"/>
              <a:t>Mid-Term</a:t>
            </a:r>
            <a:endParaRPr lang="en-US" dirty="0"/>
          </a:p>
          <a:p>
            <a:r>
              <a:rPr lang="en-US" i="1" dirty="0"/>
              <a:t>Create creative ways to engage with residents – </a:t>
            </a:r>
            <a:r>
              <a:rPr lang="en-US" b="1" i="1" dirty="0"/>
              <a:t>on going</a:t>
            </a:r>
          </a:p>
          <a:p>
            <a:pPr lvl="1"/>
            <a:r>
              <a:rPr lang="en-US" i="1" dirty="0"/>
              <a:t>Improving website, educational videos	</a:t>
            </a:r>
            <a:endParaRPr lang="en-US" dirty="0"/>
          </a:p>
          <a:p>
            <a:r>
              <a:rPr lang="en-US" i="1" dirty="0"/>
              <a:t>All files and documents digitally recorded- </a:t>
            </a:r>
            <a:r>
              <a:rPr lang="en-US" b="1" dirty="0"/>
              <a:t>Long-Term as a multi- year effort</a:t>
            </a:r>
            <a:r>
              <a:rPr lang="en-US" dirty="0"/>
              <a:t> due to extent of total project completion and budgetary needs;  will start this year with seasonal help preparing files</a:t>
            </a:r>
          </a:p>
          <a:p>
            <a:r>
              <a:rPr lang="en-US" i="1" dirty="0"/>
              <a:t>Expand GIS capabilities- </a:t>
            </a:r>
            <a:r>
              <a:rPr lang="en-US" b="1" dirty="0"/>
              <a:t>Mid-Term</a:t>
            </a:r>
            <a:r>
              <a:rPr lang="en-US" i="1" dirty="0"/>
              <a:t> (Planning and PW)</a:t>
            </a:r>
            <a:endParaRPr lang="en-US" dirty="0"/>
          </a:p>
          <a:p>
            <a:r>
              <a:rPr lang="en-US" i="1" dirty="0"/>
              <a:t>Create and Manage Social Media (</a:t>
            </a:r>
            <a:r>
              <a:rPr lang="en-US" i="1" dirty="0" err="1"/>
              <a:t>ie</a:t>
            </a:r>
            <a:r>
              <a:rPr lang="en-US" i="1" dirty="0"/>
              <a:t>. City Facebook Page)-  </a:t>
            </a:r>
            <a:r>
              <a:rPr lang="en-US" b="1" dirty="0"/>
              <a:t>Long-Term</a:t>
            </a:r>
            <a:endParaRPr lang="en-US" dirty="0"/>
          </a:p>
          <a:p>
            <a:r>
              <a:rPr lang="en-US" dirty="0"/>
              <a:t>	</a:t>
            </a:r>
            <a:r>
              <a:rPr lang="en-US" i="1" dirty="0"/>
              <a:t>Improve and Promote Website Capabilities and Information-  </a:t>
            </a:r>
            <a:r>
              <a:rPr lang="en-US" b="1" dirty="0"/>
              <a:t>On-going</a:t>
            </a:r>
            <a:endParaRPr lang="en-US" dirty="0"/>
          </a:p>
          <a:p>
            <a:r>
              <a:rPr lang="en-US" i="1" dirty="0"/>
              <a:t>Expand Communicator- include advertising- </a:t>
            </a:r>
            <a:r>
              <a:rPr lang="en-US" b="1" dirty="0"/>
              <a:t>Long-Term; </a:t>
            </a:r>
            <a:r>
              <a:rPr lang="en-US" dirty="0"/>
              <a:t>have made improvements to info in Communicator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80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Maintain Safety of the Community</a:t>
            </a:r>
            <a:endParaRPr lang="en-US" dirty="0"/>
          </a:p>
          <a:p>
            <a:r>
              <a:rPr lang="en-US" i="1" dirty="0"/>
              <a:t>Improve Fire Code Enforcement-  </a:t>
            </a:r>
            <a:r>
              <a:rPr lang="en-US" b="1" dirty="0"/>
              <a:t>Mid-Term</a:t>
            </a:r>
            <a:endParaRPr lang="en-US" dirty="0"/>
          </a:p>
          <a:p>
            <a:r>
              <a:rPr lang="en-US" i="1" dirty="0"/>
              <a:t>Continue to Improve ISO Rating-  </a:t>
            </a:r>
            <a:r>
              <a:rPr lang="en-US" b="1" dirty="0"/>
              <a:t>Mid-Term</a:t>
            </a:r>
            <a:endParaRPr lang="en-US" dirty="0"/>
          </a:p>
          <a:p>
            <a:r>
              <a:rPr lang="en-US" i="1" dirty="0"/>
              <a:t>Promote Residential Lock Boxes- </a:t>
            </a:r>
            <a:r>
              <a:rPr lang="en-US" b="1" dirty="0"/>
              <a:t>Short-Term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2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1386</TotalTime>
  <Words>1248</Words>
  <Application>Microsoft Office PowerPoint</Application>
  <PresentationFormat>Widescreen</PresentationFormat>
  <Paragraphs>189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PowerPoint Presentation</vt:lpstr>
      <vt:lpstr>The City of Dayton Mission Statement </vt:lpstr>
      <vt:lpstr>2017-2018 Goals</vt:lpstr>
      <vt:lpstr>2017-2018 Goals</vt:lpstr>
      <vt:lpstr>2017-2018 Goals</vt:lpstr>
      <vt:lpstr>2017-2018 Goals</vt:lpstr>
      <vt:lpstr>2017-2018 Goals</vt:lpstr>
      <vt:lpstr>2017-2018 Goals</vt:lpstr>
      <vt:lpstr>2017-2018 Goals</vt:lpstr>
      <vt:lpstr>2017-2018 Goals</vt:lpstr>
      <vt:lpstr>2017-2018 Goals</vt:lpstr>
      <vt:lpstr>2017-2018 Goals</vt:lpstr>
      <vt:lpstr>Department Overview</vt:lpstr>
      <vt:lpstr>Accomplishments</vt:lpstr>
      <vt:lpstr>Accomplishments</vt:lpstr>
      <vt:lpstr>Accomplishments</vt:lpstr>
      <vt:lpstr>Accomplishments</vt:lpstr>
      <vt:lpstr>Accomplishments</vt:lpstr>
      <vt:lpstr>Departments within City Hall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City of Dayton Minnesota</dc:creator>
  <cp:lastModifiedBy>Tina Goodroad</cp:lastModifiedBy>
  <cp:revision>135</cp:revision>
  <cp:lastPrinted>2018-06-25T14:15:54Z</cp:lastPrinted>
  <dcterms:created xsi:type="dcterms:W3CDTF">2017-06-28T14:39:20Z</dcterms:created>
  <dcterms:modified xsi:type="dcterms:W3CDTF">2018-07-10T20:56:52Z</dcterms:modified>
</cp:coreProperties>
</file>