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92" r:id="rId2"/>
    <p:sldId id="300" r:id="rId3"/>
    <p:sldId id="301" r:id="rId4"/>
    <p:sldId id="302" r:id="rId5"/>
    <p:sldId id="303" r:id="rId6"/>
    <p:sldId id="304" r:id="rId7"/>
    <p:sldId id="294" r:id="rId8"/>
    <p:sldId id="293" r:id="rId9"/>
    <p:sldId id="305" r:id="rId10"/>
    <p:sldId id="295" r:id="rId11"/>
    <p:sldId id="297" r:id="rId12"/>
    <p:sldId id="298" r:id="rId13"/>
    <p:sldId id="296" r:id="rId14"/>
    <p:sldId id="29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66068-7883-4E62-964A-22F62A1A85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93EDD-45F4-4DBB-9002-BDA68FF3AC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7CD40A-A225-45DA-85E7-A530DCB1E0F5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FBF37-A03D-4AF7-A1E3-8702F55EB8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D073A-623D-4998-A04E-2EF7785527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1AD4BA-08DC-4F94-948F-DA0BDF4E5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8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924A31-7BB3-46E5-8614-DE5768D65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3D7136F-101B-42E7-BFF7-82F92711B8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550" y="5268035"/>
            <a:ext cx="9144000" cy="154341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33439D-EED7-4694-89DF-161CBCF274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8551" y="4337334"/>
            <a:ext cx="9143999" cy="930701"/>
          </a:xfrm>
        </p:spPr>
        <p:txBody>
          <a:bodyPr anchor="b"/>
          <a:lstStyle>
            <a:lvl1pPr algn="ctr">
              <a:defRPr sz="6000" b="1">
                <a:solidFill>
                  <a:srgbClr val="24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3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90551D-927D-42FF-B647-2A02E58D0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76A92-5C81-40EF-AE1C-24EDE3DF3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4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7F729-DB19-4FE7-82A7-B5A15026B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8E7C-28D6-4D35-879B-0F33126A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6ED491-C793-4920-98C9-82D1707A08F0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8924A-5F04-4D2C-8B73-9919BF64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10616D-B9D6-4A21-AAE9-F5EB95EA31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C7B056-673B-47CF-A709-1A400BCB2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4C5C4-A837-4B90-86BD-DF3CFED5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548" y="365125"/>
            <a:ext cx="9144001" cy="1325563"/>
          </a:xfrm>
        </p:spPr>
        <p:txBody>
          <a:bodyPr/>
          <a:lstStyle>
            <a:lvl1pPr>
              <a:defRPr>
                <a:solidFill>
                  <a:srgbClr val="24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E60C-5404-4BA7-9A40-3FF90091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48" y="1825625"/>
            <a:ext cx="9144001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0A60-5B54-47D9-89FF-ED813EE7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9450" y="6356350"/>
            <a:ext cx="2061949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6ED491-C793-4920-98C9-82D1707A08F0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C5A7-7EEE-4AF7-B71B-E04E9FD4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61949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10616D-B9D6-4A21-AAE9-F5EB95EA3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33E37E-5C76-4795-9C16-CB1401F79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6B2479-857C-424F-9AAB-FE807B08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900" y="365125"/>
            <a:ext cx="9157649" cy="1325563"/>
          </a:xfrm>
        </p:spPr>
        <p:txBody>
          <a:bodyPr/>
          <a:lstStyle>
            <a:lvl1pPr>
              <a:defRPr>
                <a:solidFill>
                  <a:srgbClr val="24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B79D-4A6C-4BE1-8BF6-A6041C3DF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4900" y="1825625"/>
            <a:ext cx="45049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5FE2F-85C7-43E9-AB55-C54D7D3E6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00349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FD02437-BD85-4105-A611-54480171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4900" y="6356350"/>
            <a:ext cx="2066500" cy="365125"/>
          </a:xfrm>
        </p:spPr>
        <p:txBody>
          <a:bodyPr/>
          <a:lstStyle/>
          <a:p>
            <a:fld id="{AF6ED491-C793-4920-98C9-82D1707A08F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512513-BAB6-46CF-A611-1461F46C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61949" cy="365125"/>
          </a:xfrm>
        </p:spPr>
        <p:txBody>
          <a:bodyPr/>
          <a:lstStyle/>
          <a:p>
            <a:fld id="{4F10616D-B9D6-4A21-AAE9-F5EB95EA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350FD-26F0-479D-A4EB-4B01BA11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ED5F0-CEAE-4024-977C-9169D0DE0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DBA0-8DBB-4C65-B912-B348C23D7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D491-C793-4920-98C9-82D1707A08F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78C1-15E1-4920-A37C-652AFBE6F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3F3F-B6C4-45D9-B2BB-D6DA92695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616D-B9D6-4A21-AAE9-F5EB95EA31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3DFCB-7E24-4114-B050-6C43F8A605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E63911B-E69B-4A8B-8CDB-5015B1EFAC1F}"/>
              </a:ext>
            </a:extLst>
          </p:cNvPr>
          <p:cNvSpPr txBox="1">
            <a:spLocks/>
          </p:cNvSpPr>
          <p:nvPr userDrawn="1"/>
        </p:nvSpPr>
        <p:spPr>
          <a:xfrm>
            <a:off x="1528550" y="4462818"/>
            <a:ext cx="9144000" cy="80521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42D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/>
              <a:t>Click</a:t>
            </a:r>
            <a:r>
              <a:rPr lang="en-US" sz="4400" dirty="0"/>
              <a:t> </a:t>
            </a:r>
            <a:r>
              <a:rPr lang="en-US" sz="4400" b="1" dirty="0"/>
              <a:t>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0FA675-90A0-4F9B-9338-96CCF0D4F179}"/>
              </a:ext>
            </a:extLst>
          </p:cNvPr>
          <p:cNvSpPr txBox="1">
            <a:spLocks/>
          </p:cNvSpPr>
          <p:nvPr userDrawn="1"/>
        </p:nvSpPr>
        <p:spPr>
          <a:xfrm>
            <a:off x="1528550" y="5070937"/>
            <a:ext cx="9144000" cy="80521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42D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</a:rPr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63645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CBD4A6E-7991-404C-8B52-4A5B80BA4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9,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4CDF2-31F1-462E-AFDC-FCB5F5BE6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6" y="4337334"/>
            <a:ext cx="8580514" cy="930701"/>
          </a:xfrm>
        </p:spPr>
        <p:txBody>
          <a:bodyPr/>
          <a:lstStyle/>
          <a:p>
            <a:r>
              <a:rPr lang="en-US" dirty="0"/>
              <a:t>City Council</a:t>
            </a:r>
          </a:p>
        </p:txBody>
      </p:sp>
    </p:spTree>
    <p:extLst>
      <p:ext uri="{BB962C8B-B14F-4D97-AF65-F5344CB8AC3E}">
        <p14:creationId xmlns:p14="http://schemas.microsoft.com/office/powerpoint/2010/main" val="274362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45FD8-BFE1-4A89-B02E-DE8CB7DA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852" y="0"/>
            <a:ext cx="4100713" cy="6563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883592-C400-4710-ADF0-61774349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05" y="61993"/>
            <a:ext cx="4162249" cy="65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2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8716B-3C22-44A6-B305-1974E879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6" y="466402"/>
            <a:ext cx="6515100" cy="5429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BBB0B-54A9-4437-96E8-326E2E40A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7"/>
          <a:stretch/>
        </p:blipFill>
        <p:spPr>
          <a:xfrm>
            <a:off x="6312162" y="762827"/>
            <a:ext cx="6064241" cy="34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E55A6-6938-4BA0-97A1-41196F06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17" y="0"/>
            <a:ext cx="4283667" cy="68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6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36036-96FE-4C4C-B5DE-411FC6F7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043" y="342401"/>
            <a:ext cx="4233540" cy="65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4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45FD8-BFE1-4A89-B02E-DE8CB7DA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53" y="682651"/>
            <a:ext cx="3267075" cy="5229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9E557-D23B-48F3-AE57-13DEC667B193}"/>
              </a:ext>
            </a:extLst>
          </p:cNvPr>
          <p:cNvSpPr txBox="1"/>
          <p:nvPr/>
        </p:nvSpPr>
        <p:spPr>
          <a:xfrm>
            <a:off x="270171" y="604434"/>
            <a:ext cx="41414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request- contract for deed with 4% up to 20 year pay-off</a:t>
            </a:r>
          </a:p>
          <a:p>
            <a:endParaRPr lang="en-US" dirty="0"/>
          </a:p>
          <a:p>
            <a:r>
              <a:rPr lang="en-US" dirty="0"/>
              <a:t>Property 3 (32.67 ac) -$19,000/acre</a:t>
            </a:r>
          </a:p>
          <a:p>
            <a:r>
              <a:rPr lang="en-US" dirty="0"/>
              <a:t>Property 4 (19.3 ac) -$21,000/acre</a:t>
            </a:r>
          </a:p>
          <a:p>
            <a:r>
              <a:rPr lang="en-US" dirty="0"/>
              <a:t>Property 5 (16.7 ac) -$21,000/acre</a:t>
            </a:r>
          </a:p>
          <a:p>
            <a:r>
              <a:rPr lang="en-US" dirty="0"/>
              <a:t>Property 6 (38 ac) -$23,000/acre</a:t>
            </a:r>
          </a:p>
          <a:p>
            <a:endParaRPr lang="en-US" dirty="0"/>
          </a:p>
          <a:p>
            <a:r>
              <a:rPr lang="en-US" dirty="0"/>
              <a:t>Council previously considered $16,000 ac</a:t>
            </a:r>
          </a:p>
          <a:p>
            <a:r>
              <a:rPr lang="en-US" dirty="0"/>
              <a:t>Could pay over 20 years </a:t>
            </a:r>
          </a:p>
          <a:p>
            <a:r>
              <a:rPr lang="en-US" dirty="0"/>
              <a:t>Propose 2.75% interest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$1,363,840 based on net 85.24 acres</a:t>
            </a:r>
          </a:p>
          <a:p>
            <a:r>
              <a:rPr lang="en-US" dirty="0"/>
              <a:t>With 20 year payoff at 2.75% - $88,000/</a:t>
            </a:r>
            <a:r>
              <a:rPr lang="en-US" dirty="0" err="1"/>
              <a:t>yr</a:t>
            </a:r>
            <a:endParaRPr lang="en-US" dirty="0"/>
          </a:p>
          <a:p>
            <a:endParaRPr lang="en-US" dirty="0"/>
          </a:p>
          <a:p>
            <a:r>
              <a:rPr lang="en-US" dirty="0"/>
              <a:t>At $18,000 acre- $1,516,320- $99,000/</a:t>
            </a:r>
            <a:r>
              <a:rPr lang="en-US" dirty="0" err="1"/>
              <a:t>yr</a:t>
            </a:r>
            <a:endParaRPr lang="en-US" dirty="0"/>
          </a:p>
          <a:p>
            <a:endParaRPr lang="en-US" dirty="0"/>
          </a:p>
          <a:p>
            <a:r>
              <a:rPr lang="en-US" dirty="0"/>
              <a:t>CIP includes payment of land for sports complex -$150,000 starting in 2019.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83592-C400-4710-ADF0-61774349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623" y="178230"/>
            <a:ext cx="4162249" cy="65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5B791-0300-4CE5-8DC8-029E06C3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36" y="675043"/>
            <a:ext cx="10303180" cy="47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6C654-2FE5-4735-9949-1EFF43AB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611"/>
            <a:ext cx="12192000" cy="545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3CC62-DA0B-4BC2-AA02-84581896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248"/>
            <a:ext cx="12192000" cy="51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53CCC-EA5A-45F4-AD12-35CDDD608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965"/>
            <a:ext cx="12192000" cy="51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A607E-488D-43A8-AAEC-FC182465C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179"/>
            <a:ext cx="12192000" cy="51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4C99-1EBD-4820-A8C6-265D8F40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06" y="18255"/>
            <a:ext cx="9144001" cy="1325563"/>
          </a:xfrm>
        </p:spPr>
        <p:txBody>
          <a:bodyPr/>
          <a:lstStyle/>
          <a:p>
            <a:r>
              <a:rPr lang="en-US" dirty="0"/>
              <a:t>Resolution for Deferrals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C9A73-2EB1-4E8E-B835-295F4460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071" y="1485900"/>
            <a:ext cx="9688285" cy="47516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Properties with improvements that are functionally or financially obsolete; with improvements that do not significantly contribute to the overall value of the property;</a:t>
            </a:r>
          </a:p>
          <a:p>
            <a:r>
              <a:rPr lang="en-US" dirty="0"/>
              <a:t>Properties that have not been improved with improvements that are consistent with the property’s guided highest and best use under the comprehensive plan; including non-conforming properties</a:t>
            </a:r>
          </a:p>
          <a:p>
            <a:r>
              <a:rPr lang="en-US" dirty="0"/>
              <a:t>Properties that are vacant</a:t>
            </a:r>
          </a:p>
          <a:p>
            <a:r>
              <a:rPr lang="en-US" dirty="0"/>
              <a:t>Other deferrals as allowed under state statues 435.193 and city code 34.38</a:t>
            </a:r>
          </a:p>
          <a:p>
            <a:pPr lvl="1"/>
            <a:r>
              <a:rPr lang="en-US" dirty="0"/>
              <a:t>Senior citizens</a:t>
            </a:r>
          </a:p>
          <a:p>
            <a:pPr lvl="1"/>
            <a:r>
              <a:rPr lang="en-US" dirty="0"/>
              <a:t>Military </a:t>
            </a:r>
          </a:p>
          <a:p>
            <a:pPr lvl="1"/>
            <a:r>
              <a:rPr lang="en-US" dirty="0"/>
              <a:t>Disabled </a:t>
            </a:r>
          </a:p>
          <a:p>
            <a:pPr lvl="1"/>
            <a:r>
              <a:rPr lang="en-US" dirty="0"/>
              <a:t>Green Acres</a:t>
            </a:r>
          </a:p>
        </p:txBody>
      </p:sp>
    </p:spTree>
    <p:extLst>
      <p:ext uri="{BB962C8B-B14F-4D97-AF65-F5344CB8AC3E}">
        <p14:creationId xmlns:p14="http://schemas.microsoft.com/office/powerpoint/2010/main" val="30982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4A626-AF9E-455D-A3E6-31E5FE77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001" y="152153"/>
            <a:ext cx="4802101" cy="67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8058-341B-41C6-9231-997FAA969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41022-3F6F-45AB-96D2-CA04DAC2E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9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194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City Council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Resolution for Deferrals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DiLeo</dc:creator>
  <cp:lastModifiedBy>Tina Goodroad</cp:lastModifiedBy>
  <cp:revision>97</cp:revision>
  <dcterms:created xsi:type="dcterms:W3CDTF">2018-07-24T20:37:50Z</dcterms:created>
  <dcterms:modified xsi:type="dcterms:W3CDTF">2019-07-09T23:03:47Z</dcterms:modified>
</cp:coreProperties>
</file>