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7/10/2018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BA63B-61A1-47DA-A977-B4494099FCF4}"/>
              </a:ext>
            </a:extLst>
          </p:cNvPr>
          <p:cNvSpPr>
            <a:spLocks noGrp="1"/>
          </p:cNvSpPr>
          <p:nvPr>
            <p:ph type="ctrTitle"/>
          </p:nvPr>
        </p:nvSpPr>
        <p:spPr>
          <a:xfrm>
            <a:off x="684212" y="685799"/>
            <a:ext cx="8459788" cy="2971801"/>
          </a:xfrm>
        </p:spPr>
        <p:txBody>
          <a:bodyPr/>
          <a:lstStyle/>
          <a:p>
            <a:r>
              <a:rPr lang="en-US" dirty="0"/>
              <a:t>New Financial software</a:t>
            </a:r>
          </a:p>
        </p:txBody>
      </p:sp>
      <p:sp>
        <p:nvSpPr>
          <p:cNvPr id="3" name="Subtitle 2">
            <a:extLst>
              <a:ext uri="{FF2B5EF4-FFF2-40B4-BE49-F238E27FC236}">
                <a16:creationId xmlns:a16="http://schemas.microsoft.com/office/drawing/2014/main" id="{2A701996-97D0-4EF2-A156-A61C25C59CD6}"/>
              </a:ext>
            </a:extLst>
          </p:cNvPr>
          <p:cNvSpPr>
            <a:spLocks noGrp="1"/>
          </p:cNvSpPr>
          <p:nvPr>
            <p:ph type="subTitle" idx="1"/>
          </p:nvPr>
        </p:nvSpPr>
        <p:spPr/>
        <p:txBody>
          <a:bodyPr/>
          <a:lstStyle/>
          <a:p>
            <a:r>
              <a:rPr lang="en-US" dirty="0"/>
              <a:t>Moving to BS&amp;A </a:t>
            </a:r>
          </a:p>
        </p:txBody>
      </p:sp>
    </p:spTree>
    <p:extLst>
      <p:ext uri="{BB962C8B-B14F-4D97-AF65-F5344CB8AC3E}">
        <p14:creationId xmlns:p14="http://schemas.microsoft.com/office/powerpoint/2010/main" val="259456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E15D-0B58-4F00-A107-EC5F442B0D41}"/>
              </a:ext>
            </a:extLst>
          </p:cNvPr>
          <p:cNvSpPr>
            <a:spLocks noGrp="1"/>
          </p:cNvSpPr>
          <p:nvPr>
            <p:ph type="title"/>
          </p:nvPr>
        </p:nvSpPr>
        <p:spPr>
          <a:xfrm>
            <a:off x="692601" y="536117"/>
            <a:ext cx="8534400" cy="1507067"/>
          </a:xfrm>
        </p:spPr>
        <p:txBody>
          <a:bodyPr/>
          <a:lstStyle/>
          <a:p>
            <a:r>
              <a:rPr lang="en-US" dirty="0"/>
              <a:t>Changes for residents </a:t>
            </a:r>
          </a:p>
        </p:txBody>
      </p:sp>
      <p:sp>
        <p:nvSpPr>
          <p:cNvPr id="3" name="Content Placeholder 2">
            <a:extLst>
              <a:ext uri="{FF2B5EF4-FFF2-40B4-BE49-F238E27FC236}">
                <a16:creationId xmlns:a16="http://schemas.microsoft.com/office/drawing/2014/main" id="{6DA09DC4-D8EC-45AE-996A-5D1137E0E8C0}"/>
              </a:ext>
            </a:extLst>
          </p:cNvPr>
          <p:cNvSpPr>
            <a:spLocks noGrp="1"/>
          </p:cNvSpPr>
          <p:nvPr>
            <p:ph idx="1"/>
          </p:nvPr>
        </p:nvSpPr>
        <p:spPr>
          <a:xfrm>
            <a:off x="692601" y="2228056"/>
            <a:ext cx="8534400" cy="3615267"/>
          </a:xfrm>
        </p:spPr>
        <p:txBody>
          <a:bodyPr/>
          <a:lstStyle/>
          <a:p>
            <a:pPr>
              <a:buFont typeface="Arial" panose="020B0604020202020204" pitchFamily="34" charset="0"/>
              <a:buChar char="•"/>
            </a:pPr>
            <a:r>
              <a:rPr lang="en-US" dirty="0"/>
              <a:t>All account numbers will be changing. If a resident has auto pay set up through their bank they will need to update their account number for payment to be applied</a:t>
            </a:r>
          </a:p>
          <a:p>
            <a:pPr>
              <a:buFont typeface="Arial" panose="020B0604020202020204" pitchFamily="34" charset="0"/>
              <a:buChar char="•"/>
            </a:pPr>
            <a:r>
              <a:rPr lang="en-US" dirty="0"/>
              <a:t>PSN will be replaced with InvoiceCloud this will offer more ways to pay for utility bills and escrow payments</a:t>
            </a:r>
          </a:p>
          <a:p>
            <a:pPr>
              <a:buFont typeface="Arial" panose="020B0604020202020204" pitchFamily="34" charset="0"/>
              <a:buChar char="•"/>
            </a:pPr>
            <a:r>
              <a:rPr lang="en-US" dirty="0"/>
              <a:t>Bills will be a full page with a usage chart. Residents will receive one last post card bill</a:t>
            </a:r>
          </a:p>
          <a:p>
            <a:pPr>
              <a:buFont typeface="Arial" panose="020B0604020202020204" pitchFamily="34" charset="0"/>
              <a:buChar char="•"/>
            </a:pPr>
            <a:r>
              <a:rPr lang="en-US" dirty="0"/>
              <a:t>Penalty bills will no longer be sent out. The penalty and previous amount will be reflected on the next bill </a:t>
            </a:r>
          </a:p>
        </p:txBody>
      </p:sp>
    </p:spTree>
    <p:extLst>
      <p:ext uri="{BB962C8B-B14F-4D97-AF65-F5344CB8AC3E}">
        <p14:creationId xmlns:p14="http://schemas.microsoft.com/office/powerpoint/2010/main" val="670467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9D49BD-B97F-44E0-80C6-911F03B46168}"/>
              </a:ext>
            </a:extLst>
          </p:cNvPr>
          <p:cNvPicPr>
            <a:picLocks noChangeAspect="1"/>
          </p:cNvPicPr>
          <p:nvPr/>
        </p:nvPicPr>
        <p:blipFill>
          <a:blip r:embed="rId2"/>
          <a:stretch>
            <a:fillRect/>
          </a:stretch>
        </p:blipFill>
        <p:spPr>
          <a:xfrm>
            <a:off x="847469" y="183071"/>
            <a:ext cx="5016436" cy="6491858"/>
          </a:xfrm>
          <a:prstGeom prst="rect">
            <a:avLst/>
          </a:prstGeom>
        </p:spPr>
      </p:pic>
    </p:spTree>
    <p:extLst>
      <p:ext uri="{BB962C8B-B14F-4D97-AF65-F5344CB8AC3E}">
        <p14:creationId xmlns:p14="http://schemas.microsoft.com/office/powerpoint/2010/main" val="30287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73348-B528-4840-99DA-53417144752B}"/>
              </a:ext>
            </a:extLst>
          </p:cNvPr>
          <p:cNvSpPr>
            <a:spLocks noGrp="1"/>
          </p:cNvSpPr>
          <p:nvPr>
            <p:ph type="title"/>
          </p:nvPr>
        </p:nvSpPr>
        <p:spPr/>
        <p:txBody>
          <a:bodyPr/>
          <a:lstStyle/>
          <a:p>
            <a:r>
              <a:rPr lang="en-US" dirty="0"/>
              <a:t>InvoiceCloud</a:t>
            </a:r>
          </a:p>
        </p:txBody>
      </p:sp>
      <p:pic>
        <p:nvPicPr>
          <p:cNvPr id="5" name="Content Placeholder 4">
            <a:extLst>
              <a:ext uri="{FF2B5EF4-FFF2-40B4-BE49-F238E27FC236}">
                <a16:creationId xmlns:a16="http://schemas.microsoft.com/office/drawing/2014/main" id="{A1E67DE1-5CF7-4C92-B61B-DFEB465220F2}"/>
              </a:ext>
            </a:extLst>
          </p:cNvPr>
          <p:cNvPicPr>
            <a:picLocks noGrp="1" noChangeAspect="1"/>
          </p:cNvPicPr>
          <p:nvPr>
            <p:ph idx="1"/>
          </p:nvPr>
        </p:nvPicPr>
        <p:blipFill>
          <a:blip r:embed="rId2"/>
          <a:stretch>
            <a:fillRect/>
          </a:stretch>
        </p:blipFill>
        <p:spPr>
          <a:xfrm>
            <a:off x="684213" y="1438148"/>
            <a:ext cx="5943600" cy="3803904"/>
          </a:xfrm>
          <a:prstGeom prst="rect">
            <a:avLst/>
          </a:prstGeom>
        </p:spPr>
      </p:pic>
      <p:sp>
        <p:nvSpPr>
          <p:cNvPr id="4" name="Text Placeholder 3">
            <a:extLst>
              <a:ext uri="{FF2B5EF4-FFF2-40B4-BE49-F238E27FC236}">
                <a16:creationId xmlns:a16="http://schemas.microsoft.com/office/drawing/2014/main" id="{92086518-D93D-4513-B3BF-6BCFD09C7401}"/>
              </a:ext>
            </a:extLst>
          </p:cNvPr>
          <p:cNvSpPr>
            <a:spLocks noGrp="1"/>
          </p:cNvSpPr>
          <p:nvPr>
            <p:ph type="body" sz="half" idx="2"/>
          </p:nvPr>
        </p:nvSpPr>
        <p:spPr/>
        <p:txBody>
          <a:bodyPr/>
          <a:lstStyle/>
          <a:p>
            <a:r>
              <a:rPr lang="en-US" dirty="0"/>
              <a:t>Studies show payers are happier when multiple payments channels are offered. </a:t>
            </a:r>
          </a:p>
          <a:p>
            <a:endParaRPr lang="en-US" dirty="0"/>
          </a:p>
          <a:p>
            <a:r>
              <a:rPr lang="en-US" dirty="0"/>
              <a:t>InvoiceCloud is a level 1 PCI compliant with double data encryption-unique </a:t>
            </a:r>
          </a:p>
        </p:txBody>
      </p:sp>
    </p:spTree>
    <p:extLst>
      <p:ext uri="{BB962C8B-B14F-4D97-AF65-F5344CB8AC3E}">
        <p14:creationId xmlns:p14="http://schemas.microsoft.com/office/powerpoint/2010/main" val="4029165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44624-414B-43D4-9F99-1BD31DA5A514}"/>
              </a:ext>
            </a:extLst>
          </p:cNvPr>
          <p:cNvSpPr>
            <a:spLocks noGrp="1"/>
          </p:cNvSpPr>
          <p:nvPr>
            <p:ph type="title"/>
          </p:nvPr>
        </p:nvSpPr>
        <p:spPr/>
        <p:txBody>
          <a:bodyPr/>
          <a:lstStyle/>
          <a:p>
            <a:r>
              <a:rPr lang="en-US" dirty="0"/>
              <a:t>New services </a:t>
            </a:r>
          </a:p>
        </p:txBody>
      </p:sp>
      <p:pic>
        <p:nvPicPr>
          <p:cNvPr id="5" name="Content Placeholder 4">
            <a:extLst>
              <a:ext uri="{FF2B5EF4-FFF2-40B4-BE49-F238E27FC236}">
                <a16:creationId xmlns:a16="http://schemas.microsoft.com/office/drawing/2014/main" id="{9B932520-6AB8-4650-B51E-A1A7FD217719}"/>
              </a:ext>
            </a:extLst>
          </p:cNvPr>
          <p:cNvPicPr>
            <a:picLocks noGrp="1" noChangeAspect="1"/>
          </p:cNvPicPr>
          <p:nvPr>
            <p:ph idx="1"/>
          </p:nvPr>
        </p:nvPicPr>
        <p:blipFill>
          <a:blip r:embed="rId2"/>
          <a:stretch>
            <a:fillRect/>
          </a:stretch>
        </p:blipFill>
        <p:spPr>
          <a:xfrm>
            <a:off x="304911" y="853663"/>
            <a:ext cx="6568468" cy="4926351"/>
          </a:xfrm>
          <a:prstGeom prst="rect">
            <a:avLst/>
          </a:prstGeom>
        </p:spPr>
      </p:pic>
      <p:sp>
        <p:nvSpPr>
          <p:cNvPr id="4" name="Text Placeholder 3">
            <a:extLst>
              <a:ext uri="{FF2B5EF4-FFF2-40B4-BE49-F238E27FC236}">
                <a16:creationId xmlns:a16="http://schemas.microsoft.com/office/drawing/2014/main" id="{099B286B-60D2-4A61-9B0A-7EACB12D7659}"/>
              </a:ext>
            </a:extLst>
          </p:cNvPr>
          <p:cNvSpPr>
            <a:spLocks noGrp="1"/>
          </p:cNvSpPr>
          <p:nvPr>
            <p:ph type="body" sz="half" idx="2"/>
          </p:nvPr>
        </p:nvSpPr>
        <p:spPr/>
        <p:txBody>
          <a:bodyPr/>
          <a:lstStyle/>
          <a:p>
            <a:r>
              <a:rPr lang="en-US" dirty="0"/>
              <a:t>Residents will have the option to get email or text message reminders of a bill coming due</a:t>
            </a:r>
          </a:p>
          <a:p>
            <a:endParaRPr lang="en-US" dirty="0"/>
          </a:p>
        </p:txBody>
      </p:sp>
    </p:spTree>
    <p:extLst>
      <p:ext uri="{BB962C8B-B14F-4D97-AF65-F5344CB8AC3E}">
        <p14:creationId xmlns:p14="http://schemas.microsoft.com/office/powerpoint/2010/main" val="1918006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9061-0980-4AD7-B790-9EC4320063C1}"/>
              </a:ext>
            </a:extLst>
          </p:cNvPr>
          <p:cNvSpPr>
            <a:spLocks noGrp="1"/>
          </p:cNvSpPr>
          <p:nvPr>
            <p:ph type="title"/>
          </p:nvPr>
        </p:nvSpPr>
        <p:spPr>
          <a:xfrm>
            <a:off x="742935" y="368338"/>
            <a:ext cx="8534400" cy="1507067"/>
          </a:xfrm>
        </p:spPr>
        <p:txBody>
          <a:bodyPr/>
          <a:lstStyle/>
          <a:p>
            <a:r>
              <a:rPr lang="en-US" dirty="0"/>
              <a:t>Key changes for the city </a:t>
            </a:r>
          </a:p>
        </p:txBody>
      </p:sp>
      <p:sp>
        <p:nvSpPr>
          <p:cNvPr id="3" name="Content Placeholder 2">
            <a:extLst>
              <a:ext uri="{FF2B5EF4-FFF2-40B4-BE49-F238E27FC236}">
                <a16:creationId xmlns:a16="http://schemas.microsoft.com/office/drawing/2014/main" id="{ECE1F0F6-3544-4DDC-8F7F-22AA6E483CBF}"/>
              </a:ext>
            </a:extLst>
          </p:cNvPr>
          <p:cNvSpPr>
            <a:spLocks noGrp="1"/>
          </p:cNvSpPr>
          <p:nvPr>
            <p:ph idx="1"/>
          </p:nvPr>
        </p:nvSpPr>
        <p:spPr>
          <a:xfrm>
            <a:off x="742935" y="1493240"/>
            <a:ext cx="8534400" cy="4996422"/>
          </a:xfrm>
        </p:spPr>
        <p:txBody>
          <a:bodyPr>
            <a:normAutofit/>
          </a:bodyPr>
          <a:lstStyle/>
          <a:p>
            <a:r>
              <a:rPr lang="en-US" dirty="0"/>
              <a:t>The cost to change to a full page bill will be an added expense of $375 per billing cycle. One thing that could be considered is increasing the base fee for water and sewer</a:t>
            </a:r>
          </a:p>
          <a:p>
            <a:r>
              <a:rPr lang="en-US" dirty="0"/>
              <a:t>The cost of changing over to InvoiceCloud is additional cost historically the City has absorbed these fees and just wanted to check and see if that is still Council direction </a:t>
            </a:r>
          </a:p>
          <a:p>
            <a:r>
              <a:rPr lang="en-US" dirty="0"/>
              <a:t>Other fees to discuss: does the Council have any interest in adding fees that we currently absorb like street lights the City pays $35,000 per year or recycling the City pays $88,800 </a:t>
            </a:r>
            <a:r>
              <a:rPr lang="en-US"/>
              <a:t>a year </a:t>
            </a:r>
            <a:r>
              <a:rPr lang="en-US" dirty="0"/>
              <a:t>and these numbers are increasing the cost goes up for the services, we have added residents and the grant gets smaller every year </a:t>
            </a:r>
          </a:p>
          <a:p>
            <a:r>
              <a:rPr lang="en-US" dirty="0"/>
              <a:t>Other fees that the City will continue to absorb will be yard waste, dog rescue and Gopher state one services</a:t>
            </a:r>
          </a:p>
          <a:p>
            <a:endParaRPr lang="en-US" dirty="0"/>
          </a:p>
        </p:txBody>
      </p:sp>
    </p:spTree>
    <p:extLst>
      <p:ext uri="{BB962C8B-B14F-4D97-AF65-F5344CB8AC3E}">
        <p14:creationId xmlns:p14="http://schemas.microsoft.com/office/powerpoint/2010/main" val="2821775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BF31E-2DEB-4EB2-B338-DB800341754B}"/>
              </a:ext>
            </a:extLst>
          </p:cNvPr>
          <p:cNvSpPr>
            <a:spLocks noGrp="1"/>
          </p:cNvSpPr>
          <p:nvPr>
            <p:ph type="title"/>
          </p:nvPr>
        </p:nvSpPr>
        <p:spPr>
          <a:xfrm>
            <a:off x="684212" y="464345"/>
            <a:ext cx="8534400" cy="1507067"/>
          </a:xfrm>
        </p:spPr>
        <p:txBody>
          <a:bodyPr/>
          <a:lstStyle/>
          <a:p>
            <a:r>
              <a:rPr lang="en-US" dirty="0"/>
              <a:t>New features </a:t>
            </a:r>
          </a:p>
        </p:txBody>
      </p:sp>
      <p:sp>
        <p:nvSpPr>
          <p:cNvPr id="3" name="Content Placeholder 2">
            <a:extLst>
              <a:ext uri="{FF2B5EF4-FFF2-40B4-BE49-F238E27FC236}">
                <a16:creationId xmlns:a16="http://schemas.microsoft.com/office/drawing/2014/main" id="{308D86C6-E941-4CC4-94CD-D8A9274CDDAA}"/>
              </a:ext>
            </a:extLst>
          </p:cNvPr>
          <p:cNvSpPr>
            <a:spLocks noGrp="1"/>
          </p:cNvSpPr>
          <p:nvPr>
            <p:ph idx="1"/>
          </p:nvPr>
        </p:nvSpPr>
        <p:spPr>
          <a:xfrm>
            <a:off x="684212" y="1971412"/>
            <a:ext cx="8534400" cy="3615267"/>
          </a:xfrm>
        </p:spPr>
        <p:txBody>
          <a:bodyPr/>
          <a:lstStyle/>
          <a:p>
            <a:r>
              <a:rPr lang="en-US" dirty="0"/>
              <a:t>Staff is excited for some of the new features and thinks this will give residents the most options and they can pick what is best for them!</a:t>
            </a:r>
          </a:p>
          <a:p>
            <a:r>
              <a:rPr lang="en-US" dirty="0"/>
              <a:t>Most common issue we hear now is that residents did not receive a bill. Staff thinks that moving to a full page will help and with the ability to log into their utility accounts and view everything, set reminders, call to pay and set up auto payments we should avoid the frustration of not receiving a bill  </a:t>
            </a:r>
          </a:p>
        </p:txBody>
      </p:sp>
    </p:spTree>
    <p:extLst>
      <p:ext uri="{BB962C8B-B14F-4D97-AF65-F5344CB8AC3E}">
        <p14:creationId xmlns:p14="http://schemas.microsoft.com/office/powerpoint/2010/main" val="251128629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279</TotalTime>
  <Words>387</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Slice</vt:lpstr>
      <vt:lpstr>New Financial software</vt:lpstr>
      <vt:lpstr>Changes for residents </vt:lpstr>
      <vt:lpstr>PowerPoint Presentation</vt:lpstr>
      <vt:lpstr>InvoiceCloud</vt:lpstr>
      <vt:lpstr>New services </vt:lpstr>
      <vt:lpstr>Key changes for the city </vt:lpstr>
      <vt:lpstr>New features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Financial software</dc:title>
  <dc:creator>Amy Benting</dc:creator>
  <cp:lastModifiedBy>Amy Benting</cp:lastModifiedBy>
  <cp:revision>19</cp:revision>
  <dcterms:created xsi:type="dcterms:W3CDTF">2018-07-03T14:35:27Z</dcterms:created>
  <dcterms:modified xsi:type="dcterms:W3CDTF">2018-07-10T17:32:53Z</dcterms:modified>
</cp:coreProperties>
</file>