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2"/>
    <p:sldMasterId id="2147483674" r:id="rId3"/>
    <p:sldMasterId id="2147483676" r:id="rId4"/>
  </p:sldMasterIdLst>
  <p:notesMasterIdLst>
    <p:notesMasterId r:id="rId62"/>
  </p:notesMasterIdLst>
  <p:handoutMasterIdLst>
    <p:handoutMasterId r:id="rId63"/>
  </p:handoutMasterIdLst>
  <p:sldIdLst>
    <p:sldId id="354" r:id="rId5"/>
    <p:sldId id="360" r:id="rId6"/>
    <p:sldId id="381" r:id="rId7"/>
    <p:sldId id="405" r:id="rId8"/>
    <p:sldId id="361" r:id="rId9"/>
    <p:sldId id="406" r:id="rId10"/>
    <p:sldId id="407" r:id="rId11"/>
    <p:sldId id="401" r:id="rId12"/>
    <p:sldId id="402" r:id="rId13"/>
    <p:sldId id="408" r:id="rId14"/>
    <p:sldId id="399" r:id="rId15"/>
    <p:sldId id="396" r:id="rId16"/>
    <p:sldId id="397" r:id="rId17"/>
    <p:sldId id="398" r:id="rId18"/>
    <p:sldId id="395" r:id="rId19"/>
    <p:sldId id="394" r:id="rId20"/>
    <p:sldId id="393" r:id="rId21"/>
    <p:sldId id="409" r:id="rId22"/>
    <p:sldId id="418" r:id="rId23"/>
    <p:sldId id="419" r:id="rId24"/>
    <p:sldId id="420" r:id="rId25"/>
    <p:sldId id="421" r:id="rId26"/>
    <p:sldId id="422" r:id="rId27"/>
    <p:sldId id="423" r:id="rId28"/>
    <p:sldId id="429" r:id="rId29"/>
    <p:sldId id="390" r:id="rId30"/>
    <p:sldId id="371" r:id="rId31"/>
    <p:sldId id="372" r:id="rId32"/>
    <p:sldId id="428" r:id="rId33"/>
    <p:sldId id="373" r:id="rId34"/>
    <p:sldId id="377" r:id="rId35"/>
    <p:sldId id="404" r:id="rId36"/>
    <p:sldId id="374" r:id="rId37"/>
    <p:sldId id="376" r:id="rId38"/>
    <p:sldId id="349" r:id="rId39"/>
    <p:sldId id="378" r:id="rId40"/>
    <p:sldId id="379" r:id="rId41"/>
    <p:sldId id="380" r:id="rId42"/>
    <p:sldId id="382" r:id="rId43"/>
    <p:sldId id="383" r:id="rId44"/>
    <p:sldId id="403" r:id="rId45"/>
    <p:sldId id="410" r:id="rId46"/>
    <p:sldId id="385" r:id="rId47"/>
    <p:sldId id="388" r:id="rId48"/>
    <p:sldId id="389" r:id="rId49"/>
    <p:sldId id="411" r:id="rId50"/>
    <p:sldId id="412" r:id="rId51"/>
    <p:sldId id="414" r:id="rId52"/>
    <p:sldId id="413" r:id="rId53"/>
    <p:sldId id="424" r:id="rId54"/>
    <p:sldId id="425" r:id="rId55"/>
    <p:sldId id="426" r:id="rId56"/>
    <p:sldId id="427" r:id="rId57"/>
    <p:sldId id="415" r:id="rId58"/>
    <p:sldId id="416" r:id="rId59"/>
    <p:sldId id="417" r:id="rId60"/>
    <p:sldId id="337" r:id="rId6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p:cViewPr varScale="1">
        <p:scale>
          <a:sx n="129" d="100"/>
          <a:sy n="129" d="100"/>
        </p:scale>
        <p:origin x="888" y="12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27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handoutMaster" Target="handoutMasters/handoutMaster1.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slideMaster" Target="slideMasters/slideMaster1.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2.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83A225D7-0588-49F4-B99F-D103E8AFE8C8}" type="datetimeFigureOut">
              <a:rPr lang="en-US" smtClean="0"/>
              <a:t>1/29/2018</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7C6D0E2E-451A-408C-9662-879B2914DDD2}" type="slidenum">
              <a:rPr lang="en-US" smtClean="0"/>
              <a:t>‹#›</a:t>
            </a:fld>
            <a:endParaRPr lang="en-US" dirty="0"/>
          </a:p>
        </p:txBody>
      </p:sp>
    </p:spTree>
    <p:extLst>
      <p:ext uri="{BB962C8B-B14F-4D97-AF65-F5344CB8AC3E}">
        <p14:creationId xmlns:p14="http://schemas.microsoft.com/office/powerpoint/2010/main" val="243602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BFE145F-C6F0-452B-9CF7-C100BE1F2A06}" type="datetimeFigureOut">
              <a:rPr lang="en-US" smtClean="0"/>
              <a:t>1/29/2018</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B8E01FD-62BB-4B2C-AFCF-21ACFDA91745}" type="slidenum">
              <a:rPr lang="en-US" smtClean="0"/>
              <a:t>‹#›</a:t>
            </a:fld>
            <a:endParaRPr lang="en-US" dirty="0"/>
          </a:p>
        </p:txBody>
      </p:sp>
    </p:spTree>
    <p:extLst>
      <p:ext uri="{BB962C8B-B14F-4D97-AF65-F5344CB8AC3E}">
        <p14:creationId xmlns:p14="http://schemas.microsoft.com/office/powerpoint/2010/main" val="4094586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1/29/2018 6:21 PM</a:t>
            </a:fld>
            <a:endParaRPr lang="en-US" dirty="0"/>
          </a:p>
        </p:txBody>
      </p:sp>
      <p:sp>
        <p:nvSpPr>
          <p:cNvPr id="6" name="Footer Placeholder 5"/>
          <p:cNvSpPr>
            <a:spLocks noGrp="1"/>
          </p:cNvSpPr>
          <p:nvPr>
            <p:ph type="ftr" sz="quarter" idx="12"/>
          </p:nvPr>
        </p:nvSpPr>
        <p:spPr>
          <a:xfrm>
            <a:off x="0" y="8829967"/>
            <a:ext cx="6309360" cy="46482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309359" y="8829967"/>
            <a:ext cx="699418" cy="464820"/>
          </a:xfrm>
        </p:spPr>
        <p:txBody>
          <a:bodyPr/>
          <a:lstStyle/>
          <a:p>
            <a:fld id="{EC87E0CF-87F6-4B58-B8B8-DCAB2DAAF3CA}" type="slidenum">
              <a:rPr lang="en-US" smtClean="0"/>
              <a:pPr/>
              <a:t>1</a:t>
            </a:fld>
            <a:endParaRPr lang="en-US" dirty="0"/>
          </a:p>
        </p:txBody>
      </p:sp>
    </p:spTree>
    <p:extLst>
      <p:ext uri="{BB962C8B-B14F-4D97-AF65-F5344CB8AC3E}">
        <p14:creationId xmlns:p14="http://schemas.microsoft.com/office/powerpoint/2010/main" val="947353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722313" y="1905000"/>
            <a:ext cx="8040688" cy="2209800"/>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1115"/>
            <a:ext cx="9145184"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algn="ctr" defTabSz="914484"/>
            <a:endParaRPr sz="1800">
              <a:solidFill>
                <a:prstClr val="white"/>
              </a:solidFill>
            </a:endParaRPr>
          </a:p>
        </p:txBody>
      </p:sp>
      <p:sp>
        <p:nvSpPr>
          <p:cNvPr id="62" name="Rectangle 61"/>
          <p:cNvSpPr/>
          <p:nvPr/>
        </p:nvSpPr>
        <p:spPr bwMode="hidden">
          <a:xfrm>
            <a:off x="0" y="1905001"/>
            <a:ext cx="9144000" cy="21482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algn="ctr" defTabSz="914484">
              <a:lnSpc>
                <a:spcPct val="90000"/>
              </a:lnSpc>
            </a:pPr>
            <a:endParaRPr sz="2401">
              <a:solidFill>
                <a:srgbClr val="BCB49E"/>
              </a:solidFill>
            </a:endParaRPr>
          </a:p>
        </p:txBody>
      </p:sp>
      <p:sp>
        <p:nvSpPr>
          <p:cNvPr id="2" name="Title 1"/>
          <p:cNvSpPr>
            <a:spLocks noGrp="1"/>
          </p:cNvSpPr>
          <p:nvPr>
            <p:ph type="ctrTitle"/>
          </p:nvPr>
        </p:nvSpPr>
        <p:spPr>
          <a:xfrm>
            <a:off x="914400" y="1905002"/>
            <a:ext cx="7315200" cy="2147926"/>
          </a:xfrm>
        </p:spPr>
        <p:txBody>
          <a:bodyPr anchor="ctr">
            <a:normAutofit/>
          </a:bodyPr>
          <a:lstStyle>
            <a:lvl1pPr algn="ctr">
              <a:defRPr sz="3301" cap="all" normalizeH="0" baseline="0"/>
            </a:lvl1pPr>
          </a:lstStyle>
          <a:p>
            <a:r>
              <a:rPr lang="en-US"/>
              <a:t>Click to edit Master title style</a:t>
            </a:r>
            <a:endParaRPr/>
          </a:p>
        </p:txBody>
      </p:sp>
      <p:sp>
        <p:nvSpPr>
          <p:cNvPr id="3" name="Subtitle 2"/>
          <p:cNvSpPr>
            <a:spLocks noGrp="1"/>
          </p:cNvSpPr>
          <p:nvPr>
            <p:ph type="subTitle" idx="1"/>
          </p:nvPr>
        </p:nvSpPr>
        <p:spPr>
          <a:xfrm>
            <a:off x="914400" y="4140200"/>
            <a:ext cx="7315200" cy="1016000"/>
          </a:xfrm>
        </p:spPr>
        <p:txBody>
          <a:bodyPr>
            <a:normAutofit/>
          </a:bodyPr>
          <a:lstStyle>
            <a:lvl1pPr marL="0" indent="0" algn="ctr">
              <a:spcBef>
                <a:spcPts val="0"/>
              </a:spcBef>
              <a:buNone/>
              <a:defRPr sz="2101">
                <a:solidFill>
                  <a:schemeClr val="tx1"/>
                </a:solidFill>
              </a:defRPr>
            </a:lvl1pPr>
            <a:lvl2pPr marL="457242" indent="0" algn="ctr">
              <a:buNone/>
              <a:defRPr>
                <a:solidFill>
                  <a:schemeClr val="tx1">
                    <a:tint val="75000"/>
                  </a:schemeClr>
                </a:solidFill>
              </a:defRPr>
            </a:lvl2pPr>
            <a:lvl3pPr marL="914484" indent="0" algn="ctr">
              <a:buNone/>
              <a:defRPr>
                <a:solidFill>
                  <a:schemeClr val="tx1">
                    <a:tint val="75000"/>
                  </a:schemeClr>
                </a:solidFill>
              </a:defRPr>
            </a:lvl3pPr>
            <a:lvl4pPr marL="1371726" indent="0" algn="ctr">
              <a:buNone/>
              <a:defRPr>
                <a:solidFill>
                  <a:schemeClr val="tx1">
                    <a:tint val="75000"/>
                  </a:schemeClr>
                </a:solidFill>
              </a:defRPr>
            </a:lvl4pPr>
            <a:lvl5pPr marL="1828967" indent="0" algn="ctr">
              <a:buNone/>
              <a:defRPr>
                <a:solidFill>
                  <a:schemeClr val="tx1">
                    <a:tint val="75000"/>
                  </a:schemeClr>
                </a:solidFill>
              </a:defRPr>
            </a:lvl5pPr>
            <a:lvl6pPr marL="2286210" indent="0" algn="ctr">
              <a:buNone/>
              <a:defRPr>
                <a:solidFill>
                  <a:schemeClr val="tx1">
                    <a:tint val="75000"/>
                  </a:schemeClr>
                </a:solidFill>
              </a:defRPr>
            </a:lvl6pPr>
            <a:lvl7pPr marL="2743451" indent="0" algn="ctr">
              <a:buNone/>
              <a:defRPr>
                <a:solidFill>
                  <a:schemeClr val="tx1">
                    <a:tint val="75000"/>
                  </a:schemeClr>
                </a:solidFill>
              </a:defRPr>
            </a:lvl7pPr>
            <a:lvl8pPr marL="3200693" indent="0" algn="ctr">
              <a:buNone/>
              <a:defRPr>
                <a:solidFill>
                  <a:schemeClr val="tx1">
                    <a:tint val="75000"/>
                  </a:schemeClr>
                </a:solidFill>
              </a:defRPr>
            </a:lvl8pPr>
            <a:lvl9pPr marL="3657935"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161476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solidFill>
                <a:prstClr val="white"/>
              </a:solidFill>
            </a:endParaRPr>
          </a:p>
        </p:txBody>
      </p:sp>
      <p:sp>
        <p:nvSpPr>
          <p:cNvPr id="4" name="Date Placeholder 3"/>
          <p:cNvSpPr>
            <a:spLocks noGrp="1"/>
          </p:cNvSpPr>
          <p:nvPr>
            <p:ph type="dt" sz="half" idx="10"/>
          </p:nvPr>
        </p:nvSpPr>
        <p:spPr/>
        <p:txBody>
          <a:bodyPr/>
          <a:lstStyle/>
          <a:p>
            <a:fld id="{3B9B9059-F1D6-41D0-95CF-D21CAA096B3A}" type="datetimeFigureOut">
              <a:rPr lang="en-US">
                <a:solidFill>
                  <a:prstClr val="white"/>
                </a:solidFill>
              </a:rPr>
              <a:pPr/>
              <a:t>1/29/2018</a:t>
            </a:fld>
            <a:endParaRPr>
              <a:solidFill>
                <a:prstClr val="white"/>
              </a:solidFill>
            </a:endParaRPr>
          </a:p>
        </p:txBody>
      </p:sp>
      <p:sp>
        <p:nvSpPr>
          <p:cNvPr id="6" name="Slide Number Placeholder 5"/>
          <p:cNvSpPr>
            <a:spLocks noGrp="1"/>
          </p:cNvSpPr>
          <p:nvPr>
            <p:ph type="sldNum" sz="quarter" idx="12"/>
          </p:nvPr>
        </p:nvSpPr>
        <p:spPr/>
        <p:txBody>
          <a:bodyPr/>
          <a:lstStyle/>
          <a:p>
            <a:fld id="{E5FD5434-F838-4DD4-A17B-1CB1A1850DF4}" type="slidenum">
              <a:rPr>
                <a:solidFill>
                  <a:prstClr val="white"/>
                </a:solidFill>
              </a:rPr>
              <a:pPr/>
              <a:t>‹#›</a:t>
            </a:fld>
            <a:endParaRPr>
              <a:solidFill>
                <a:prstClr val="white"/>
              </a:solidFill>
            </a:endParaRPr>
          </a:p>
        </p:txBody>
      </p:sp>
    </p:spTree>
    <p:extLst>
      <p:ext uri="{BB962C8B-B14F-4D97-AF65-F5344CB8AC3E}">
        <p14:creationId xmlns:p14="http://schemas.microsoft.com/office/powerpoint/2010/main" val="408872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1115"/>
            <a:ext cx="9145184"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algn="ctr" defTabSz="914484"/>
            <a:endParaRPr sz="1800">
              <a:solidFill>
                <a:prstClr val="white"/>
              </a:solidFill>
            </a:endParaRPr>
          </a:p>
        </p:txBody>
      </p:sp>
      <p:sp>
        <p:nvSpPr>
          <p:cNvPr id="2" name="Title 1"/>
          <p:cNvSpPr>
            <a:spLocks noGrp="1"/>
          </p:cNvSpPr>
          <p:nvPr>
            <p:ph type="title"/>
          </p:nvPr>
        </p:nvSpPr>
        <p:spPr>
          <a:xfrm>
            <a:off x="914400" y="1524001"/>
            <a:ext cx="7315200" cy="1992597"/>
          </a:xfrm>
        </p:spPr>
        <p:txBody>
          <a:bodyPr anchor="b" anchorCtr="0">
            <a:noAutofit/>
          </a:bodyPr>
          <a:lstStyle>
            <a:lvl1pPr algn="ctr">
              <a:defRPr sz="3301" b="0" cap="all" baseline="0"/>
            </a:lvl1pPr>
          </a:lstStyle>
          <a:p>
            <a:r>
              <a:rPr lang="en-US"/>
              <a:t>Click to edit Master title style</a:t>
            </a:r>
            <a:endParaRPr/>
          </a:p>
        </p:txBody>
      </p:sp>
      <p:sp>
        <p:nvSpPr>
          <p:cNvPr id="3" name="Text Placeholder 2"/>
          <p:cNvSpPr>
            <a:spLocks noGrp="1"/>
          </p:cNvSpPr>
          <p:nvPr>
            <p:ph type="body" idx="1"/>
          </p:nvPr>
        </p:nvSpPr>
        <p:spPr>
          <a:xfrm>
            <a:off x="914400" y="3632200"/>
            <a:ext cx="7315200" cy="1016000"/>
          </a:xfrm>
        </p:spPr>
        <p:txBody>
          <a:bodyPr anchor="t" anchorCtr="0">
            <a:noAutofit/>
          </a:bodyPr>
          <a:lstStyle>
            <a:lvl1pPr marL="0" indent="0" algn="ctr">
              <a:spcBef>
                <a:spcPts val="0"/>
              </a:spcBef>
              <a:buNone/>
              <a:defRPr sz="2101">
                <a:solidFill>
                  <a:schemeClr val="tx1"/>
                </a:solidFill>
              </a:defRPr>
            </a:lvl1pPr>
            <a:lvl2pPr marL="457242" indent="0">
              <a:buNone/>
              <a:defRPr sz="1800">
                <a:solidFill>
                  <a:schemeClr val="tx1">
                    <a:tint val="75000"/>
                  </a:schemeClr>
                </a:solidFill>
              </a:defRPr>
            </a:lvl2pPr>
            <a:lvl3pPr marL="914484" indent="0">
              <a:buNone/>
              <a:defRPr sz="1575">
                <a:solidFill>
                  <a:schemeClr val="tx1">
                    <a:tint val="75000"/>
                  </a:schemeClr>
                </a:solidFill>
              </a:defRPr>
            </a:lvl3pPr>
            <a:lvl4pPr marL="1371726" indent="0">
              <a:buNone/>
              <a:defRPr sz="1425">
                <a:solidFill>
                  <a:schemeClr val="tx1">
                    <a:tint val="75000"/>
                  </a:schemeClr>
                </a:solidFill>
              </a:defRPr>
            </a:lvl4pPr>
            <a:lvl5pPr marL="1828967" indent="0">
              <a:buNone/>
              <a:defRPr sz="1425">
                <a:solidFill>
                  <a:schemeClr val="tx1">
                    <a:tint val="75000"/>
                  </a:schemeClr>
                </a:solidFill>
              </a:defRPr>
            </a:lvl5pPr>
            <a:lvl6pPr marL="2286210" indent="0">
              <a:buNone/>
              <a:defRPr sz="1425">
                <a:solidFill>
                  <a:schemeClr val="tx1">
                    <a:tint val="75000"/>
                  </a:schemeClr>
                </a:solidFill>
              </a:defRPr>
            </a:lvl6pPr>
            <a:lvl7pPr marL="2743451" indent="0">
              <a:buNone/>
              <a:defRPr sz="1425">
                <a:solidFill>
                  <a:schemeClr val="tx1">
                    <a:tint val="75000"/>
                  </a:schemeClr>
                </a:solidFill>
              </a:defRPr>
            </a:lvl7pPr>
            <a:lvl8pPr marL="3200693" indent="0">
              <a:buNone/>
              <a:defRPr sz="1425">
                <a:solidFill>
                  <a:schemeClr val="tx1">
                    <a:tint val="75000"/>
                  </a:schemeClr>
                </a:solidFill>
              </a:defRPr>
            </a:lvl8pPr>
            <a:lvl9pPr marL="3657935" indent="0">
              <a:buNone/>
              <a:defRPr sz="1425">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endParaRPr>
              <a:solidFill>
                <a:prstClr val="white"/>
              </a:solidFill>
            </a:endParaRPr>
          </a:p>
        </p:txBody>
      </p:sp>
      <p:sp>
        <p:nvSpPr>
          <p:cNvPr id="4" name="Date Placeholder 3"/>
          <p:cNvSpPr>
            <a:spLocks noGrp="1"/>
          </p:cNvSpPr>
          <p:nvPr>
            <p:ph type="dt" sz="half" idx="10"/>
          </p:nvPr>
        </p:nvSpPr>
        <p:spPr/>
        <p:txBody>
          <a:bodyPr/>
          <a:lstStyle/>
          <a:p>
            <a:fld id="{3B9B9059-F1D6-41D0-95CF-D21CAA096B3A}" type="datetimeFigureOut">
              <a:rPr lang="en-US">
                <a:solidFill>
                  <a:prstClr val="white"/>
                </a:solidFill>
              </a:rPr>
              <a:pPr/>
              <a:t>1/29/2018</a:t>
            </a:fld>
            <a:endParaRPr>
              <a:solidFill>
                <a:prstClr val="white"/>
              </a:solidFill>
            </a:endParaRPr>
          </a:p>
        </p:txBody>
      </p:sp>
      <p:sp>
        <p:nvSpPr>
          <p:cNvPr id="6" name="Slide Number Placeholder 5"/>
          <p:cNvSpPr>
            <a:spLocks noGrp="1"/>
          </p:cNvSpPr>
          <p:nvPr>
            <p:ph type="sldNum" sz="quarter" idx="12"/>
          </p:nvPr>
        </p:nvSpPr>
        <p:spPr/>
        <p:txBody>
          <a:bodyPr/>
          <a:lstStyle/>
          <a:p>
            <a:fld id="{E5FD5434-F838-4DD4-A17B-1CB1A1850DF4}" type="slidenum">
              <a:rPr>
                <a:solidFill>
                  <a:prstClr val="white"/>
                </a:solidFill>
              </a:rPr>
              <a:pPr/>
              <a:t>‹#›</a:t>
            </a:fld>
            <a:endParaRPr>
              <a:solidFill>
                <a:prstClr val="white"/>
              </a:solidFill>
            </a:endParaRPr>
          </a:p>
        </p:txBody>
      </p:sp>
    </p:spTree>
    <p:extLst>
      <p:ext uri="{BB962C8B-B14F-4D97-AF65-F5344CB8AC3E}">
        <p14:creationId xmlns:p14="http://schemas.microsoft.com/office/powerpoint/2010/main" val="319722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85800" y="1803401"/>
            <a:ext cx="3733800" cy="4470400"/>
          </a:xfrm>
        </p:spPr>
        <p:txBody>
          <a:bodyPr>
            <a:normAutofit/>
          </a:bodyPr>
          <a:lstStyle>
            <a:lvl1pPr>
              <a:defRPr sz="1800"/>
            </a:lvl1pPr>
            <a:lvl2pPr>
              <a:defRPr sz="1500"/>
            </a:lvl2pPr>
            <a:lvl3pPr>
              <a:defRPr sz="1350"/>
            </a:lvl3pPr>
            <a:lvl4pPr>
              <a:defRPr sz="1200"/>
            </a:lvl4pPr>
            <a:lvl5pPr>
              <a:defRPr sz="1050"/>
            </a:lvl5pPr>
            <a:lvl6pPr>
              <a:defRPr sz="1050"/>
            </a:lvl6pPr>
            <a:lvl7pPr marL="2002720">
              <a:defRPr sz="1050"/>
            </a:lvl7pPr>
            <a:lvl8pPr marL="2002720">
              <a:defRPr sz="1050"/>
            </a:lvl8pPr>
            <a:lvl9pPr marL="2002720">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24400" y="1803401"/>
            <a:ext cx="3733800" cy="4470400"/>
          </a:xfrm>
        </p:spPr>
        <p:txBody>
          <a:bodyPr>
            <a:normAutofit/>
          </a:bodyPr>
          <a:lstStyle>
            <a:lvl1pPr>
              <a:defRPr sz="1800"/>
            </a:lvl1pPr>
            <a:lvl2pPr>
              <a:defRPr sz="1500"/>
            </a:lvl2pPr>
            <a:lvl3pPr>
              <a:defRPr sz="1350"/>
            </a:lvl3pPr>
            <a:lvl4pPr>
              <a:defRPr sz="1200"/>
            </a:lvl4pPr>
            <a:lvl5pPr>
              <a:defRPr sz="1050"/>
            </a:lvl5pPr>
            <a:lvl6pPr marL="2002720">
              <a:defRPr sz="1050" baseline="0"/>
            </a:lvl6pPr>
            <a:lvl7pPr marL="2002720">
              <a:defRPr sz="1050" baseline="0"/>
            </a:lvl7pPr>
            <a:lvl8pPr marL="2002720">
              <a:defRPr sz="1050" baseline="0"/>
            </a:lvl8pPr>
            <a:lvl9pPr marL="2002720">
              <a:defRPr sz="105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solidFill>
                <a:prstClr val="white"/>
              </a:solidFill>
            </a:endParaRPr>
          </a:p>
        </p:txBody>
      </p:sp>
      <p:sp>
        <p:nvSpPr>
          <p:cNvPr id="5" name="Date Placeholder 4"/>
          <p:cNvSpPr>
            <a:spLocks noGrp="1"/>
          </p:cNvSpPr>
          <p:nvPr>
            <p:ph type="dt" sz="half" idx="10"/>
          </p:nvPr>
        </p:nvSpPr>
        <p:spPr/>
        <p:txBody>
          <a:bodyPr/>
          <a:lstStyle/>
          <a:p>
            <a:fld id="{3B9B9059-F1D6-41D0-95CF-D21CAA096B3A}" type="datetimeFigureOut">
              <a:rPr lang="en-US">
                <a:solidFill>
                  <a:prstClr val="white"/>
                </a:solidFill>
              </a:rPr>
              <a:pPr/>
              <a:t>1/29/2018</a:t>
            </a:fld>
            <a:endParaRPr>
              <a:solidFill>
                <a:prstClr val="white"/>
              </a:solidFill>
            </a:endParaRPr>
          </a:p>
        </p:txBody>
      </p:sp>
      <p:sp>
        <p:nvSpPr>
          <p:cNvPr id="7" name="Slide Number Placeholder 6"/>
          <p:cNvSpPr>
            <a:spLocks noGrp="1"/>
          </p:cNvSpPr>
          <p:nvPr>
            <p:ph type="sldNum" sz="quarter" idx="12"/>
          </p:nvPr>
        </p:nvSpPr>
        <p:spPr/>
        <p:txBody>
          <a:bodyPr/>
          <a:lstStyle/>
          <a:p>
            <a:fld id="{E5FD5434-F838-4DD4-A17B-1CB1A1850DF4}" type="slidenum">
              <a:rPr>
                <a:solidFill>
                  <a:prstClr val="white"/>
                </a:solidFill>
              </a:rPr>
              <a:pPr/>
              <a:t>‹#›</a:t>
            </a:fld>
            <a:endParaRPr>
              <a:solidFill>
                <a:prstClr val="white"/>
              </a:solidFill>
            </a:endParaRPr>
          </a:p>
        </p:txBody>
      </p:sp>
    </p:spTree>
    <p:extLst>
      <p:ext uri="{BB962C8B-B14F-4D97-AF65-F5344CB8AC3E}">
        <p14:creationId xmlns:p14="http://schemas.microsoft.com/office/powerpoint/2010/main" val="403384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85800" y="1803400"/>
            <a:ext cx="3733800" cy="914400"/>
          </a:xfrm>
        </p:spPr>
        <p:txBody>
          <a:bodyPr anchor="ctr">
            <a:noAutofit/>
          </a:bodyPr>
          <a:lstStyle>
            <a:lvl1pPr marL="0" indent="0">
              <a:lnSpc>
                <a:spcPct val="80000"/>
              </a:lnSpc>
              <a:spcBef>
                <a:spcPts val="0"/>
              </a:spcBef>
              <a:buNone/>
              <a:defRPr sz="2101" b="0">
                <a:solidFill>
                  <a:schemeClr val="tx1"/>
                </a:solidFill>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a:t>Edit Master text styles</a:t>
            </a:r>
          </a:p>
        </p:txBody>
      </p:sp>
      <p:sp>
        <p:nvSpPr>
          <p:cNvPr id="4" name="Content Placeholder 3"/>
          <p:cNvSpPr>
            <a:spLocks noGrp="1"/>
          </p:cNvSpPr>
          <p:nvPr>
            <p:ph sz="half" idx="2"/>
          </p:nvPr>
        </p:nvSpPr>
        <p:spPr>
          <a:xfrm>
            <a:off x="685800" y="2717800"/>
            <a:ext cx="3733800" cy="3556000"/>
          </a:xfrm>
        </p:spPr>
        <p:txBody>
          <a:bodyPr>
            <a:normAutofit/>
          </a:bodyPr>
          <a:lstStyle>
            <a:lvl1pPr>
              <a:defRPr sz="1800"/>
            </a:lvl1pPr>
            <a:lvl2pPr>
              <a:defRPr sz="1500"/>
            </a:lvl2pPr>
            <a:lvl3pPr>
              <a:defRPr sz="1350"/>
            </a:lvl3pPr>
            <a:lvl4pPr>
              <a:defRPr sz="1200"/>
            </a:lvl4pPr>
            <a:lvl5pPr>
              <a:defRPr sz="1050"/>
            </a:lvl5pPr>
            <a:lvl6pPr marL="2002720">
              <a:defRPr sz="1050"/>
            </a:lvl6pPr>
            <a:lvl7pPr marL="2002720">
              <a:defRPr sz="1050"/>
            </a:lvl7pPr>
            <a:lvl8pPr marL="2002720">
              <a:defRPr sz="1050"/>
            </a:lvl8pPr>
            <a:lvl9pPr marL="2002720">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24400" y="1803400"/>
            <a:ext cx="3733800" cy="914400"/>
          </a:xfrm>
        </p:spPr>
        <p:txBody>
          <a:bodyPr anchor="ctr">
            <a:noAutofit/>
          </a:bodyPr>
          <a:lstStyle>
            <a:lvl1pPr marL="0" indent="0">
              <a:lnSpc>
                <a:spcPct val="80000"/>
              </a:lnSpc>
              <a:spcBef>
                <a:spcPts val="0"/>
              </a:spcBef>
              <a:buNone/>
              <a:defRPr sz="2101" b="0">
                <a:solidFill>
                  <a:schemeClr val="tx1"/>
                </a:solidFill>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a:t>Edit Master text styles</a:t>
            </a:r>
          </a:p>
        </p:txBody>
      </p:sp>
      <p:sp>
        <p:nvSpPr>
          <p:cNvPr id="6" name="Content Placeholder 5"/>
          <p:cNvSpPr>
            <a:spLocks noGrp="1"/>
          </p:cNvSpPr>
          <p:nvPr>
            <p:ph sz="quarter" idx="4"/>
          </p:nvPr>
        </p:nvSpPr>
        <p:spPr>
          <a:xfrm>
            <a:off x="4724400" y="2717800"/>
            <a:ext cx="3733800" cy="3556000"/>
          </a:xfrm>
        </p:spPr>
        <p:txBody>
          <a:bodyPr>
            <a:normAutofit/>
          </a:bodyPr>
          <a:lstStyle>
            <a:lvl1pPr>
              <a:defRPr sz="1800"/>
            </a:lvl1pPr>
            <a:lvl2pPr>
              <a:defRPr sz="1500"/>
            </a:lvl2pPr>
            <a:lvl3pPr>
              <a:defRPr sz="1350"/>
            </a:lvl3pPr>
            <a:lvl4pPr>
              <a:defRPr sz="1200"/>
            </a:lvl4pPr>
            <a:lvl5pPr>
              <a:defRPr sz="1050"/>
            </a:lvl5pPr>
            <a:lvl6pPr marL="2002720">
              <a:defRPr sz="1050"/>
            </a:lvl6pPr>
            <a:lvl7pPr marL="2002720">
              <a:defRPr sz="1050"/>
            </a:lvl7pPr>
            <a:lvl8pPr marL="2002720">
              <a:defRPr sz="1050" baseline="0"/>
            </a:lvl8pPr>
            <a:lvl9pPr marL="2002720">
              <a:defRPr sz="105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a:solidFill>
                <a:prstClr val="white"/>
              </a:solidFill>
            </a:endParaRPr>
          </a:p>
        </p:txBody>
      </p:sp>
      <p:sp>
        <p:nvSpPr>
          <p:cNvPr id="7" name="Date Placeholder 6"/>
          <p:cNvSpPr>
            <a:spLocks noGrp="1"/>
          </p:cNvSpPr>
          <p:nvPr>
            <p:ph type="dt" sz="half" idx="10"/>
          </p:nvPr>
        </p:nvSpPr>
        <p:spPr/>
        <p:txBody>
          <a:bodyPr/>
          <a:lstStyle/>
          <a:p>
            <a:fld id="{3B9B9059-F1D6-41D0-95CF-D21CAA096B3A}" type="datetimeFigureOut">
              <a:rPr lang="en-US">
                <a:solidFill>
                  <a:prstClr val="white"/>
                </a:solidFill>
              </a:rPr>
              <a:pPr/>
              <a:t>1/29/2018</a:t>
            </a:fld>
            <a:endParaRPr>
              <a:solidFill>
                <a:prstClr val="white"/>
              </a:solidFill>
            </a:endParaRPr>
          </a:p>
        </p:txBody>
      </p:sp>
      <p:sp>
        <p:nvSpPr>
          <p:cNvPr id="9" name="Slide Number Placeholder 8"/>
          <p:cNvSpPr>
            <a:spLocks noGrp="1"/>
          </p:cNvSpPr>
          <p:nvPr>
            <p:ph type="sldNum" sz="quarter" idx="12"/>
          </p:nvPr>
        </p:nvSpPr>
        <p:spPr/>
        <p:txBody>
          <a:bodyPr/>
          <a:lstStyle/>
          <a:p>
            <a:fld id="{E5FD5434-F838-4DD4-A17B-1CB1A1850DF4}" type="slidenum">
              <a:rPr>
                <a:solidFill>
                  <a:prstClr val="white"/>
                </a:solidFill>
              </a:rPr>
              <a:pPr/>
              <a:t>‹#›</a:t>
            </a:fld>
            <a:endParaRPr>
              <a:solidFill>
                <a:prstClr val="white"/>
              </a:solidFill>
            </a:endParaRPr>
          </a:p>
        </p:txBody>
      </p:sp>
    </p:spTree>
    <p:extLst>
      <p:ext uri="{BB962C8B-B14F-4D97-AF65-F5344CB8AC3E}">
        <p14:creationId xmlns:p14="http://schemas.microsoft.com/office/powerpoint/2010/main" val="41747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a:solidFill>
                <a:prstClr val="white"/>
              </a:solidFill>
            </a:endParaRPr>
          </a:p>
        </p:txBody>
      </p:sp>
      <p:sp>
        <p:nvSpPr>
          <p:cNvPr id="3" name="Date Placeholder 2"/>
          <p:cNvSpPr>
            <a:spLocks noGrp="1"/>
          </p:cNvSpPr>
          <p:nvPr>
            <p:ph type="dt" sz="half" idx="10"/>
          </p:nvPr>
        </p:nvSpPr>
        <p:spPr/>
        <p:txBody>
          <a:bodyPr/>
          <a:lstStyle/>
          <a:p>
            <a:fld id="{3B9B9059-F1D6-41D0-95CF-D21CAA096B3A}" type="datetimeFigureOut">
              <a:rPr lang="en-US">
                <a:solidFill>
                  <a:prstClr val="white"/>
                </a:solidFill>
              </a:rPr>
              <a:pPr/>
              <a:t>1/29/2018</a:t>
            </a:fld>
            <a:endParaRPr>
              <a:solidFill>
                <a:prstClr val="white"/>
              </a:solidFill>
            </a:endParaRPr>
          </a:p>
        </p:txBody>
      </p:sp>
      <p:sp>
        <p:nvSpPr>
          <p:cNvPr id="5" name="Slide Number Placeholder 4"/>
          <p:cNvSpPr>
            <a:spLocks noGrp="1"/>
          </p:cNvSpPr>
          <p:nvPr>
            <p:ph type="sldNum" sz="quarter" idx="12"/>
          </p:nvPr>
        </p:nvSpPr>
        <p:spPr/>
        <p:txBody>
          <a:bodyPr/>
          <a:lstStyle/>
          <a:p>
            <a:fld id="{E5FD5434-F838-4DD4-A17B-1CB1A1850DF4}" type="slidenum">
              <a:rPr>
                <a:solidFill>
                  <a:prstClr val="white"/>
                </a:solidFill>
              </a:rPr>
              <a:pPr/>
              <a:t>‹#›</a:t>
            </a:fld>
            <a:endParaRPr>
              <a:solidFill>
                <a:prstClr val="white"/>
              </a:solidFill>
            </a:endParaRPr>
          </a:p>
        </p:txBody>
      </p:sp>
    </p:spTree>
    <p:extLst>
      <p:ext uri="{BB962C8B-B14F-4D97-AF65-F5344CB8AC3E}">
        <p14:creationId xmlns:p14="http://schemas.microsoft.com/office/powerpoint/2010/main" val="116751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63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67400" y="482600"/>
            <a:ext cx="2971800" cy="1422400"/>
          </a:xfrm>
        </p:spPr>
        <p:txBody>
          <a:bodyPr anchor="b">
            <a:noAutofit/>
          </a:bodyPr>
          <a:lstStyle>
            <a:lvl1pPr algn="l">
              <a:defRPr sz="2401" b="0"/>
            </a:lvl1pPr>
          </a:lstStyle>
          <a:p>
            <a:r>
              <a:rPr lang="en-US"/>
              <a:t>Click to edit Master title style</a:t>
            </a:r>
            <a:endParaRPr/>
          </a:p>
        </p:txBody>
      </p:sp>
      <p:sp>
        <p:nvSpPr>
          <p:cNvPr id="20" name="Rectangle 19"/>
          <p:cNvSpPr/>
          <p:nvPr/>
        </p:nvSpPr>
        <p:spPr>
          <a:xfrm>
            <a:off x="0" y="-1115"/>
            <a:ext cx="5715000"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algn="ctr" defTabSz="914484"/>
            <a:endParaRPr sz="1800">
              <a:solidFill>
                <a:prstClr val="white"/>
              </a:solidFill>
            </a:endParaRPr>
          </a:p>
        </p:txBody>
      </p:sp>
      <p:sp>
        <p:nvSpPr>
          <p:cNvPr id="3" name="Content Placeholder 2"/>
          <p:cNvSpPr>
            <a:spLocks noGrp="1"/>
          </p:cNvSpPr>
          <p:nvPr>
            <p:ph idx="1"/>
          </p:nvPr>
        </p:nvSpPr>
        <p:spPr bwMode="white">
          <a:xfrm>
            <a:off x="381000" y="482601"/>
            <a:ext cx="4953000" cy="5842001"/>
          </a:xfrm>
        </p:spPr>
        <p:txBody>
          <a:bodyPr>
            <a:normAutofit/>
          </a:bodyPr>
          <a:lstStyle>
            <a:lvl1pPr>
              <a:defRPr sz="2101"/>
            </a:lvl1pPr>
            <a:lvl2pPr>
              <a:defRPr sz="1800"/>
            </a:lvl2pPr>
            <a:lvl3pPr>
              <a:defRPr sz="1500"/>
            </a:lvl3pPr>
            <a:lvl4pPr>
              <a:defRPr sz="135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867400" y="2108200"/>
            <a:ext cx="2971800" cy="4267200"/>
          </a:xfrm>
        </p:spPr>
        <p:txBody>
          <a:bodyPr anchor="t" anchorCtr="0">
            <a:normAutofit/>
          </a:bodyPr>
          <a:lstStyle>
            <a:lvl1pPr marL="0" indent="0">
              <a:spcBef>
                <a:spcPts val="1200"/>
              </a:spcBef>
              <a:buNone/>
              <a:defRPr sz="1500">
                <a:solidFill>
                  <a:schemeClr val="tx1"/>
                </a:solidFill>
              </a:defRPr>
            </a:lvl1pPr>
            <a:lvl2pPr marL="457242" indent="0">
              <a:buNone/>
              <a:defRPr sz="1200"/>
            </a:lvl2pPr>
            <a:lvl3pPr marL="914484" indent="0">
              <a:buNone/>
              <a:defRPr sz="975"/>
            </a:lvl3pPr>
            <a:lvl4pPr marL="1371726" indent="0">
              <a:buNone/>
              <a:defRPr sz="900"/>
            </a:lvl4pPr>
            <a:lvl5pPr marL="1828967" indent="0">
              <a:buNone/>
              <a:defRPr sz="900"/>
            </a:lvl5pPr>
            <a:lvl6pPr marL="2286210" indent="0">
              <a:buNone/>
              <a:defRPr sz="900"/>
            </a:lvl6pPr>
            <a:lvl7pPr marL="2743451" indent="0">
              <a:buNone/>
              <a:defRPr sz="900"/>
            </a:lvl7pPr>
            <a:lvl8pPr marL="3200693" indent="0">
              <a:buNone/>
              <a:defRPr sz="900"/>
            </a:lvl8pPr>
            <a:lvl9pPr marL="3657935" indent="0">
              <a:buNone/>
              <a:defRPr sz="900"/>
            </a:lvl9pPr>
          </a:lstStyle>
          <a:p>
            <a:pPr lvl="0"/>
            <a:r>
              <a:rPr lang="en-US"/>
              <a:t>Edit Master text styles</a:t>
            </a:r>
          </a:p>
        </p:txBody>
      </p:sp>
    </p:spTree>
    <p:extLst>
      <p:ext uri="{BB962C8B-B14F-4D97-AF65-F5344CB8AC3E}">
        <p14:creationId xmlns:p14="http://schemas.microsoft.com/office/powerpoint/2010/main" val="132846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1115"/>
            <a:ext cx="9145184"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algn="ctr" defTabSz="914484"/>
            <a:endParaRPr sz="1800">
              <a:solidFill>
                <a:prstClr val="white"/>
              </a:solidFill>
            </a:endParaRPr>
          </a:p>
        </p:txBody>
      </p:sp>
      <p:sp>
        <p:nvSpPr>
          <p:cNvPr id="2" name="Title 1"/>
          <p:cNvSpPr>
            <a:spLocks noGrp="1"/>
          </p:cNvSpPr>
          <p:nvPr>
            <p:ph type="title"/>
          </p:nvPr>
        </p:nvSpPr>
        <p:spPr>
          <a:xfrm>
            <a:off x="4800600" y="1905000"/>
            <a:ext cx="3886200" cy="1727200"/>
          </a:xfrm>
        </p:spPr>
        <p:txBody>
          <a:bodyPr anchor="b" anchorCtr="0">
            <a:normAutofit/>
          </a:bodyPr>
          <a:lstStyle>
            <a:lvl1pPr algn="l">
              <a:defRPr sz="2401" b="0"/>
            </a:lvl1pPr>
          </a:lstStyle>
          <a:p>
            <a:r>
              <a:rPr lang="en-US"/>
              <a:t>Click to edit Master title style</a:t>
            </a:r>
            <a:endParaRPr/>
          </a:p>
        </p:txBody>
      </p:sp>
      <p:sp>
        <p:nvSpPr>
          <p:cNvPr id="9" name="Rectangle 8"/>
          <p:cNvSpPr/>
          <p:nvPr/>
        </p:nvSpPr>
        <p:spPr>
          <a:xfrm>
            <a:off x="0" y="-1115"/>
            <a:ext cx="457138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algn="ctr" defTabSz="914484"/>
            <a:endParaRPr sz="1800">
              <a:solidFill>
                <a:prstClr val="white"/>
              </a:solidFill>
            </a:endParaRPr>
          </a:p>
        </p:txBody>
      </p:sp>
      <p:sp>
        <p:nvSpPr>
          <p:cNvPr id="3" name="Picture Placeholder 2" descr="An empty placeholder to add an image. Click on the placeholder and select the image that you wish to add.&#10;"/>
          <p:cNvSpPr>
            <a:spLocks noGrp="1"/>
          </p:cNvSpPr>
          <p:nvPr>
            <p:ph type="pic" idx="1"/>
          </p:nvPr>
        </p:nvSpPr>
        <p:spPr>
          <a:xfrm>
            <a:off x="381001" y="482601"/>
            <a:ext cx="3809386" cy="5862706"/>
          </a:xfrm>
          <a:noFill/>
          <a:ln w="9525">
            <a:noFill/>
            <a:miter lim="800000"/>
          </a:ln>
          <a:effectLst/>
        </p:spPr>
        <p:txBody>
          <a:bodyPr>
            <a:normAutofit/>
          </a:bodyPr>
          <a:lstStyle>
            <a:lvl1pPr marL="0" indent="0" algn="ctr">
              <a:buNone/>
              <a:defRPr sz="2026"/>
            </a:lvl1pPr>
            <a:lvl2pPr marL="457242" indent="0">
              <a:buNone/>
              <a:defRPr sz="2776"/>
            </a:lvl2pPr>
            <a:lvl3pPr marL="914484" indent="0">
              <a:buNone/>
              <a:defRPr sz="2401"/>
            </a:lvl3pPr>
            <a:lvl4pPr marL="1371726" indent="0">
              <a:buNone/>
              <a:defRPr sz="2026"/>
            </a:lvl4pPr>
            <a:lvl5pPr marL="1828967" indent="0">
              <a:buNone/>
              <a:defRPr sz="2026"/>
            </a:lvl5pPr>
            <a:lvl6pPr marL="2286210" indent="0">
              <a:buNone/>
              <a:defRPr sz="2026"/>
            </a:lvl6pPr>
            <a:lvl7pPr marL="2743451" indent="0">
              <a:buNone/>
              <a:defRPr sz="2026"/>
            </a:lvl7pPr>
            <a:lvl8pPr marL="3200693" indent="0">
              <a:buNone/>
              <a:defRPr sz="2026"/>
            </a:lvl8pPr>
            <a:lvl9pPr marL="3657935" indent="0">
              <a:buNone/>
              <a:defRPr sz="2026"/>
            </a:lvl9pPr>
          </a:lstStyle>
          <a:p>
            <a:r>
              <a:rPr lang="en-US"/>
              <a:t>Click icon to add picture</a:t>
            </a:r>
            <a:endParaRPr/>
          </a:p>
        </p:txBody>
      </p:sp>
      <p:sp>
        <p:nvSpPr>
          <p:cNvPr id="4" name="Text Placeholder 3"/>
          <p:cNvSpPr>
            <a:spLocks noGrp="1"/>
          </p:cNvSpPr>
          <p:nvPr>
            <p:ph type="body" sz="half" idx="2"/>
          </p:nvPr>
        </p:nvSpPr>
        <p:spPr>
          <a:xfrm>
            <a:off x="4800600" y="3733800"/>
            <a:ext cx="3886200" cy="1727200"/>
          </a:xfrm>
        </p:spPr>
        <p:txBody>
          <a:bodyPr>
            <a:normAutofit/>
          </a:bodyPr>
          <a:lstStyle>
            <a:lvl1pPr marL="0" indent="0">
              <a:spcBef>
                <a:spcPts val="1200"/>
              </a:spcBef>
              <a:buNone/>
              <a:defRPr sz="1500">
                <a:solidFill>
                  <a:schemeClr val="tx1"/>
                </a:solidFill>
              </a:defRPr>
            </a:lvl1pPr>
            <a:lvl2pPr marL="457242" indent="0">
              <a:buNone/>
              <a:defRPr sz="1200"/>
            </a:lvl2pPr>
            <a:lvl3pPr marL="914484" indent="0">
              <a:buNone/>
              <a:defRPr sz="975"/>
            </a:lvl3pPr>
            <a:lvl4pPr marL="1371726" indent="0">
              <a:buNone/>
              <a:defRPr sz="900"/>
            </a:lvl4pPr>
            <a:lvl5pPr marL="1828967" indent="0">
              <a:buNone/>
              <a:defRPr sz="900"/>
            </a:lvl5pPr>
            <a:lvl6pPr marL="2286210" indent="0">
              <a:buNone/>
              <a:defRPr sz="900"/>
            </a:lvl6pPr>
            <a:lvl7pPr marL="2743451" indent="0">
              <a:buNone/>
              <a:defRPr sz="900"/>
            </a:lvl7pPr>
            <a:lvl8pPr marL="3200693" indent="0">
              <a:buNone/>
              <a:defRPr sz="900"/>
            </a:lvl8pPr>
            <a:lvl9pPr marL="3657935" indent="0">
              <a:buNone/>
              <a:defRPr sz="900"/>
            </a:lvl9pPr>
          </a:lstStyle>
          <a:p>
            <a:pPr lvl="0"/>
            <a:r>
              <a:rPr lang="en-US"/>
              <a:t>Edit Master text styles</a:t>
            </a:r>
          </a:p>
        </p:txBody>
      </p:sp>
    </p:spTree>
    <p:extLst>
      <p:ext uri="{BB962C8B-B14F-4D97-AF65-F5344CB8AC3E}">
        <p14:creationId xmlns:p14="http://schemas.microsoft.com/office/powerpoint/2010/main" val="3919799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67400" y="482600"/>
            <a:ext cx="2971800" cy="1422400"/>
          </a:xfrm>
        </p:spPr>
        <p:txBody>
          <a:bodyPr anchor="b" anchorCtr="0">
            <a:normAutofit/>
          </a:bodyPr>
          <a:lstStyle>
            <a:lvl1pPr algn="l">
              <a:defRPr sz="2401" b="0"/>
            </a:lvl1pPr>
          </a:lstStyle>
          <a:p>
            <a:r>
              <a:rPr lang="en-US"/>
              <a:t>Click to edit Master title style</a:t>
            </a:r>
            <a:endParaRPr/>
          </a:p>
        </p:txBody>
      </p:sp>
      <p:sp>
        <p:nvSpPr>
          <p:cNvPr id="9" name="Rectangle 8" descr="&#10;"/>
          <p:cNvSpPr/>
          <p:nvPr/>
        </p:nvSpPr>
        <p:spPr>
          <a:xfrm>
            <a:off x="0" y="-1115"/>
            <a:ext cx="5715000"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algn="ctr" defTabSz="914484"/>
            <a:endParaRPr sz="1800">
              <a:solidFill>
                <a:prstClr val="white"/>
              </a:solidFill>
            </a:endParaRPr>
          </a:p>
        </p:txBody>
      </p:sp>
      <p:sp>
        <p:nvSpPr>
          <p:cNvPr id="3" name="Picture Placeholder 2" descr="An empty placeholder to add an image. Click on the placeholder and select the image that you wish to add.&#10;"/>
          <p:cNvSpPr>
            <a:spLocks noGrp="1"/>
          </p:cNvSpPr>
          <p:nvPr>
            <p:ph type="pic" idx="1"/>
          </p:nvPr>
        </p:nvSpPr>
        <p:spPr>
          <a:xfrm>
            <a:off x="381000" y="482601"/>
            <a:ext cx="4953001" cy="5842001"/>
          </a:xfrm>
          <a:noFill/>
          <a:ln w="9525">
            <a:noFill/>
            <a:miter lim="800000"/>
          </a:ln>
          <a:effectLst/>
        </p:spPr>
        <p:txBody>
          <a:bodyPr>
            <a:normAutofit/>
          </a:bodyPr>
          <a:lstStyle>
            <a:lvl1pPr marL="0" indent="0" algn="ctr">
              <a:buNone/>
              <a:defRPr sz="2026"/>
            </a:lvl1pPr>
            <a:lvl2pPr marL="457242" indent="0">
              <a:buNone/>
              <a:defRPr sz="2776"/>
            </a:lvl2pPr>
            <a:lvl3pPr marL="914484" indent="0">
              <a:buNone/>
              <a:defRPr sz="2401"/>
            </a:lvl3pPr>
            <a:lvl4pPr marL="1371726" indent="0">
              <a:buNone/>
              <a:defRPr sz="2026"/>
            </a:lvl4pPr>
            <a:lvl5pPr marL="1828967" indent="0">
              <a:buNone/>
              <a:defRPr sz="2026"/>
            </a:lvl5pPr>
            <a:lvl6pPr marL="2286210" indent="0">
              <a:buNone/>
              <a:defRPr sz="2026"/>
            </a:lvl6pPr>
            <a:lvl7pPr marL="2743451" indent="0">
              <a:buNone/>
              <a:defRPr sz="2026"/>
            </a:lvl7pPr>
            <a:lvl8pPr marL="3200693" indent="0">
              <a:buNone/>
              <a:defRPr sz="2026"/>
            </a:lvl8pPr>
            <a:lvl9pPr marL="3657935" indent="0">
              <a:buNone/>
              <a:defRPr sz="2026"/>
            </a:lvl9pPr>
          </a:lstStyle>
          <a:p>
            <a:r>
              <a:rPr lang="en-US"/>
              <a:t>Click icon to add picture</a:t>
            </a:r>
            <a:endParaRPr dirty="0"/>
          </a:p>
        </p:txBody>
      </p:sp>
      <p:sp>
        <p:nvSpPr>
          <p:cNvPr id="4" name="Text Placeholder 3"/>
          <p:cNvSpPr>
            <a:spLocks noGrp="1"/>
          </p:cNvSpPr>
          <p:nvPr>
            <p:ph type="body" sz="half" idx="2"/>
          </p:nvPr>
        </p:nvSpPr>
        <p:spPr>
          <a:xfrm>
            <a:off x="5867400" y="2108200"/>
            <a:ext cx="2971800" cy="4267200"/>
          </a:xfrm>
        </p:spPr>
        <p:txBody>
          <a:bodyPr>
            <a:normAutofit/>
          </a:bodyPr>
          <a:lstStyle>
            <a:lvl1pPr marL="0" indent="0">
              <a:spcBef>
                <a:spcPts val="1200"/>
              </a:spcBef>
              <a:buNone/>
              <a:defRPr sz="1500">
                <a:solidFill>
                  <a:schemeClr val="tx1"/>
                </a:solidFill>
              </a:defRPr>
            </a:lvl1pPr>
            <a:lvl2pPr marL="457242" indent="0">
              <a:buNone/>
              <a:defRPr sz="1200"/>
            </a:lvl2pPr>
            <a:lvl3pPr marL="914484" indent="0">
              <a:buNone/>
              <a:defRPr sz="975"/>
            </a:lvl3pPr>
            <a:lvl4pPr marL="1371726" indent="0">
              <a:buNone/>
              <a:defRPr sz="900"/>
            </a:lvl4pPr>
            <a:lvl5pPr marL="1828967" indent="0">
              <a:buNone/>
              <a:defRPr sz="900"/>
            </a:lvl5pPr>
            <a:lvl6pPr marL="2286210" indent="0">
              <a:buNone/>
              <a:defRPr sz="900"/>
            </a:lvl6pPr>
            <a:lvl7pPr marL="2743451" indent="0">
              <a:buNone/>
              <a:defRPr sz="900"/>
            </a:lvl7pPr>
            <a:lvl8pPr marL="3200693" indent="0">
              <a:buNone/>
              <a:defRPr sz="900"/>
            </a:lvl8pPr>
            <a:lvl9pPr marL="3657935" indent="0">
              <a:buNone/>
              <a:defRPr sz="900"/>
            </a:lvl9pPr>
          </a:lstStyle>
          <a:p>
            <a:pPr lvl="0"/>
            <a:r>
              <a:rPr lang="en-US"/>
              <a:t>Edit Master text styles</a:t>
            </a:r>
          </a:p>
        </p:txBody>
      </p:sp>
    </p:spTree>
    <p:extLst>
      <p:ext uri="{BB962C8B-B14F-4D97-AF65-F5344CB8AC3E}">
        <p14:creationId xmlns:p14="http://schemas.microsoft.com/office/powerpoint/2010/main" val="76289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720">
              <a:defRPr baseline="0"/>
            </a:lvl6pPr>
            <a:lvl7pPr marL="2002720">
              <a:defRPr baseline="0"/>
            </a:lvl7pPr>
            <a:lvl8pPr marL="2002720">
              <a:defRPr baseline="0"/>
            </a:lvl8pPr>
            <a:lvl9pPr marL="2002720">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solidFill>
                <a:prstClr val="white"/>
              </a:solidFill>
            </a:endParaRPr>
          </a:p>
        </p:txBody>
      </p:sp>
      <p:sp>
        <p:nvSpPr>
          <p:cNvPr id="4" name="Date Placeholder 3"/>
          <p:cNvSpPr>
            <a:spLocks noGrp="1"/>
          </p:cNvSpPr>
          <p:nvPr>
            <p:ph type="dt" sz="half" idx="10"/>
          </p:nvPr>
        </p:nvSpPr>
        <p:spPr/>
        <p:txBody>
          <a:bodyPr/>
          <a:lstStyle/>
          <a:p>
            <a:fld id="{3B9B9059-F1D6-41D0-95CF-D21CAA096B3A}" type="datetimeFigureOut">
              <a:rPr lang="en-US">
                <a:solidFill>
                  <a:prstClr val="white"/>
                </a:solidFill>
              </a:rPr>
              <a:pPr/>
              <a:t>1/29/2018</a:t>
            </a:fld>
            <a:endParaRPr>
              <a:solidFill>
                <a:prstClr val="white"/>
              </a:solidFill>
            </a:endParaRPr>
          </a:p>
        </p:txBody>
      </p:sp>
      <p:sp>
        <p:nvSpPr>
          <p:cNvPr id="6" name="Slide Number Placeholder 5"/>
          <p:cNvSpPr>
            <a:spLocks noGrp="1"/>
          </p:cNvSpPr>
          <p:nvPr>
            <p:ph type="sldNum" sz="quarter" idx="12"/>
          </p:nvPr>
        </p:nvSpPr>
        <p:spPr/>
        <p:txBody>
          <a:bodyPr/>
          <a:lstStyle/>
          <a:p>
            <a:fld id="{E5FD5434-F838-4DD4-A17B-1CB1A1850DF4}" type="slidenum">
              <a:rPr>
                <a:solidFill>
                  <a:prstClr val="white"/>
                </a:solidFill>
              </a:rPr>
              <a:pPr/>
              <a:t>‹#›</a:t>
            </a:fld>
            <a:endParaRPr>
              <a:solidFill>
                <a:prstClr val="white"/>
              </a:solidFill>
            </a:endParaRPr>
          </a:p>
        </p:txBody>
      </p:sp>
    </p:spTree>
    <p:extLst>
      <p:ext uri="{BB962C8B-B14F-4D97-AF65-F5344CB8AC3E}">
        <p14:creationId xmlns:p14="http://schemas.microsoft.com/office/powerpoint/2010/main" val="175640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482600"/>
            <a:ext cx="1383347" cy="579120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85800" y="482600"/>
            <a:ext cx="6781800" cy="5791201"/>
          </a:xfrm>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solidFill>
                <a:prstClr val="white"/>
              </a:solidFill>
            </a:endParaRPr>
          </a:p>
        </p:txBody>
      </p:sp>
      <p:sp>
        <p:nvSpPr>
          <p:cNvPr id="4" name="Date Placeholder 3"/>
          <p:cNvSpPr>
            <a:spLocks noGrp="1"/>
          </p:cNvSpPr>
          <p:nvPr>
            <p:ph type="dt" sz="half" idx="10"/>
          </p:nvPr>
        </p:nvSpPr>
        <p:spPr/>
        <p:txBody>
          <a:bodyPr/>
          <a:lstStyle/>
          <a:p>
            <a:fld id="{3B9B9059-F1D6-41D0-95CF-D21CAA096B3A}" type="datetimeFigureOut">
              <a:rPr lang="en-US">
                <a:solidFill>
                  <a:prstClr val="white"/>
                </a:solidFill>
              </a:rPr>
              <a:pPr/>
              <a:t>1/29/2018</a:t>
            </a:fld>
            <a:endParaRPr>
              <a:solidFill>
                <a:prstClr val="white"/>
              </a:solidFill>
            </a:endParaRPr>
          </a:p>
        </p:txBody>
      </p:sp>
      <p:sp>
        <p:nvSpPr>
          <p:cNvPr id="6" name="Slide Number Placeholder 5"/>
          <p:cNvSpPr>
            <a:spLocks noGrp="1"/>
          </p:cNvSpPr>
          <p:nvPr>
            <p:ph type="sldNum" sz="quarter" idx="12"/>
          </p:nvPr>
        </p:nvSpPr>
        <p:spPr/>
        <p:txBody>
          <a:bodyPr/>
          <a:lstStyle/>
          <a:p>
            <a:fld id="{E5FD5434-F838-4DD4-A17B-1CB1A1850DF4}" type="slidenum">
              <a:rPr>
                <a:solidFill>
                  <a:prstClr val="white"/>
                </a:solidFill>
              </a:rPr>
              <a:pPr/>
              <a:t>‹#›</a:t>
            </a:fld>
            <a:endParaRPr>
              <a:solidFill>
                <a:prstClr val="white"/>
              </a:solidFill>
            </a:endParaRPr>
          </a:p>
        </p:txBody>
      </p:sp>
    </p:spTree>
    <p:extLst>
      <p:ext uri="{BB962C8B-B14F-4D97-AF65-F5344CB8AC3E}">
        <p14:creationId xmlns:p14="http://schemas.microsoft.com/office/powerpoint/2010/main" val="62594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75"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482600"/>
            <a:ext cx="7772400" cy="1219200"/>
          </a:xfrm>
          <a:prstGeom prst="rect">
            <a:avLst/>
          </a:prstGeom>
          <a:effectLst/>
        </p:spPr>
        <p:txBody>
          <a:bodyPr vert="horz" lIns="121899" tIns="60949" rIns="121899" bIns="60949" rtlCol="0" anchor="b" anchorCtr="0">
            <a:normAutofit/>
          </a:bodyPr>
          <a:lstStyle/>
          <a:p>
            <a:r>
              <a:rPr lang="en-US"/>
              <a:t>Click to edit Master title style</a:t>
            </a:r>
            <a:endParaRPr/>
          </a:p>
        </p:txBody>
      </p:sp>
      <p:sp>
        <p:nvSpPr>
          <p:cNvPr id="3" name="Text Placeholder 2"/>
          <p:cNvSpPr>
            <a:spLocks noGrp="1"/>
          </p:cNvSpPr>
          <p:nvPr>
            <p:ph type="body" idx="1"/>
          </p:nvPr>
        </p:nvSpPr>
        <p:spPr>
          <a:xfrm>
            <a:off x="685800" y="1803401"/>
            <a:ext cx="7772400" cy="44704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685801" y="6375400"/>
            <a:ext cx="5562600" cy="195072"/>
          </a:xfrm>
          <a:prstGeom prst="rect">
            <a:avLst/>
          </a:prstGeom>
        </p:spPr>
        <p:txBody>
          <a:bodyPr vert="horz" lIns="121899" tIns="60949" rIns="121899" bIns="60949" rtlCol="0" anchor="ctr"/>
          <a:lstStyle>
            <a:lvl1pPr algn="l">
              <a:defRPr sz="825">
                <a:solidFill>
                  <a:schemeClr val="tx1"/>
                </a:solidFill>
              </a:defRPr>
            </a:lvl1pPr>
          </a:lstStyle>
          <a:p>
            <a:pPr defTabSz="914484"/>
            <a:endParaRPr lang="en-US">
              <a:solidFill>
                <a:prstClr val="white"/>
              </a:solidFill>
            </a:endParaRPr>
          </a:p>
        </p:txBody>
      </p:sp>
      <p:sp>
        <p:nvSpPr>
          <p:cNvPr id="4" name="Date Placeholder 3"/>
          <p:cNvSpPr>
            <a:spLocks noGrp="1"/>
          </p:cNvSpPr>
          <p:nvPr>
            <p:ph type="dt" sz="half" idx="2"/>
          </p:nvPr>
        </p:nvSpPr>
        <p:spPr>
          <a:xfrm>
            <a:off x="6553200" y="6375400"/>
            <a:ext cx="1066800" cy="195072"/>
          </a:xfrm>
          <a:prstGeom prst="rect">
            <a:avLst/>
          </a:prstGeom>
        </p:spPr>
        <p:txBody>
          <a:bodyPr vert="horz" lIns="121899" tIns="60949" rIns="121899" bIns="60949" rtlCol="0" anchor="ctr"/>
          <a:lstStyle>
            <a:lvl1pPr algn="r">
              <a:defRPr sz="825">
                <a:solidFill>
                  <a:schemeClr val="tx1"/>
                </a:solidFill>
              </a:defRPr>
            </a:lvl1pPr>
          </a:lstStyle>
          <a:p>
            <a:pPr defTabSz="914484"/>
            <a:fld id="{3B9B9059-F1D6-41D0-95CF-D21CAA096B3A}" type="datetimeFigureOut">
              <a:rPr lang="en-US" smtClean="0">
                <a:solidFill>
                  <a:prstClr val="white"/>
                </a:solidFill>
              </a:rPr>
              <a:pPr defTabSz="914484"/>
              <a:t>1/29/2018</a:t>
            </a:fld>
            <a:endParaRPr lang="en-US">
              <a:solidFill>
                <a:prstClr val="white"/>
              </a:solidFill>
            </a:endParaRPr>
          </a:p>
        </p:txBody>
      </p:sp>
      <p:sp>
        <p:nvSpPr>
          <p:cNvPr id="6" name="Slide Number Placeholder 5"/>
          <p:cNvSpPr>
            <a:spLocks noGrp="1"/>
          </p:cNvSpPr>
          <p:nvPr>
            <p:ph type="sldNum" sz="quarter" idx="4"/>
          </p:nvPr>
        </p:nvSpPr>
        <p:spPr>
          <a:xfrm>
            <a:off x="7833360" y="6375400"/>
            <a:ext cx="624840" cy="195072"/>
          </a:xfrm>
          <a:prstGeom prst="rect">
            <a:avLst/>
          </a:prstGeom>
        </p:spPr>
        <p:txBody>
          <a:bodyPr vert="horz" lIns="121899" tIns="60949" rIns="121899" bIns="60949" rtlCol="0" anchor="ctr"/>
          <a:lstStyle>
            <a:lvl1pPr algn="r">
              <a:defRPr sz="825">
                <a:solidFill>
                  <a:schemeClr val="tx1"/>
                </a:solidFill>
              </a:defRPr>
            </a:lvl1pPr>
          </a:lstStyle>
          <a:p>
            <a:pPr defTabSz="914484"/>
            <a:fld id="{E5FD5434-F838-4DD4-A17B-1CB1A1850DF4}" type="slidenum">
              <a:rPr lang="en-US" smtClean="0">
                <a:solidFill>
                  <a:prstClr val="white"/>
                </a:solidFill>
              </a:rPr>
              <a:pPr defTabSz="914484"/>
              <a:t>‹#›</a:t>
            </a:fld>
            <a:endParaRPr lang="en-US">
              <a:solidFill>
                <a:prstClr val="white"/>
              </a:solidFill>
            </a:endParaRPr>
          </a:p>
        </p:txBody>
      </p:sp>
    </p:spTree>
    <p:extLst>
      <p:ext uri="{BB962C8B-B14F-4D97-AF65-F5344CB8AC3E}">
        <p14:creationId xmlns:p14="http://schemas.microsoft.com/office/powerpoint/2010/main" val="729053459"/>
      </p:ext>
    </p:extLst>
  </p:cSld>
  <p:clrMap bg1="dk1" tx1="lt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84" rtl="0" eaLnBrk="1" latinLnBrk="0" hangingPunct="1">
        <a:lnSpc>
          <a:spcPct val="80000"/>
        </a:lnSpc>
        <a:spcBef>
          <a:spcPct val="0"/>
        </a:spcBef>
        <a:buNone/>
        <a:defRPr sz="2701" kern="1200" cap="all" baseline="0">
          <a:solidFill>
            <a:schemeClr val="tx1"/>
          </a:solidFill>
          <a:effectLst/>
          <a:latin typeface="+mj-lt"/>
          <a:ea typeface="+mj-ea"/>
          <a:cs typeface="+mj-cs"/>
        </a:defRPr>
      </a:lvl1pPr>
    </p:titleStyle>
    <p:bodyStyle>
      <a:lvl1pPr marL="205795" indent="-205795" algn="l" defTabSz="914484" rtl="0" eaLnBrk="1" latinLnBrk="0" hangingPunct="1">
        <a:lnSpc>
          <a:spcPct val="90000"/>
        </a:lnSpc>
        <a:spcBef>
          <a:spcPts val="1200"/>
        </a:spcBef>
        <a:buClr>
          <a:schemeClr val="tx2"/>
        </a:buClr>
        <a:buSzPct val="90000"/>
        <a:buFont typeface="Arial" pitchFamily="34" charset="0"/>
        <a:buChar char="•"/>
        <a:defRPr sz="2101" kern="1200">
          <a:solidFill>
            <a:schemeClr val="tx1"/>
          </a:solidFill>
          <a:latin typeface="+mn-lt"/>
          <a:ea typeface="+mn-ea"/>
          <a:cs typeface="+mn-cs"/>
        </a:defRPr>
      </a:lvl1pPr>
      <a:lvl2pPr marL="411590" indent="-205795" algn="l" defTabSz="914484"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85" indent="-205795" algn="l" defTabSz="914484"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179" indent="-205795" algn="l" defTabSz="914484" rtl="0" eaLnBrk="1" latinLnBrk="0" hangingPunct="1">
        <a:lnSpc>
          <a:spcPct val="90000"/>
        </a:lnSpc>
        <a:spcBef>
          <a:spcPts val="600"/>
        </a:spcBef>
        <a:buClr>
          <a:schemeClr val="tx2"/>
        </a:buClr>
        <a:buSzPct val="100000"/>
        <a:buFont typeface="Cambria" pitchFamily="18" charset="0"/>
        <a:buChar char="–"/>
        <a:defRPr sz="1350" kern="1200">
          <a:solidFill>
            <a:schemeClr val="tx1"/>
          </a:solidFill>
          <a:latin typeface="+mn-lt"/>
          <a:ea typeface="+mn-ea"/>
          <a:cs typeface="+mn-cs"/>
        </a:defRPr>
      </a:lvl4pPr>
      <a:lvl5pPr marL="1028974" indent="-205795" algn="l" defTabSz="914484"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769" indent="-205795" algn="l" defTabSz="914484"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564" indent="-205795" algn="l" defTabSz="914484"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359" indent="-205795" algn="l" defTabSz="914484"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2154" indent="-205795" algn="l" defTabSz="914484"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484" rtl="0" eaLnBrk="1" latinLnBrk="0" hangingPunct="1">
        <a:defRPr sz="1800" kern="1200">
          <a:solidFill>
            <a:schemeClr val="tx1"/>
          </a:solidFill>
          <a:latin typeface="+mn-lt"/>
          <a:ea typeface="+mn-ea"/>
          <a:cs typeface="+mn-cs"/>
        </a:defRPr>
      </a:lvl1pPr>
      <a:lvl2pPr marL="457242" algn="l" defTabSz="914484" rtl="0" eaLnBrk="1" latinLnBrk="0" hangingPunct="1">
        <a:defRPr sz="1800" kern="1200">
          <a:solidFill>
            <a:schemeClr val="tx1"/>
          </a:solidFill>
          <a:latin typeface="+mn-lt"/>
          <a:ea typeface="+mn-ea"/>
          <a:cs typeface="+mn-cs"/>
        </a:defRPr>
      </a:lvl2pPr>
      <a:lvl3pPr marL="914484" algn="l" defTabSz="914484" rtl="0" eaLnBrk="1" latinLnBrk="0" hangingPunct="1">
        <a:defRPr sz="1800" kern="1200">
          <a:solidFill>
            <a:schemeClr val="tx1"/>
          </a:solidFill>
          <a:latin typeface="+mn-lt"/>
          <a:ea typeface="+mn-ea"/>
          <a:cs typeface="+mn-cs"/>
        </a:defRPr>
      </a:lvl3pPr>
      <a:lvl4pPr marL="1371726" algn="l" defTabSz="914484" rtl="0" eaLnBrk="1" latinLnBrk="0" hangingPunct="1">
        <a:defRPr sz="1800" kern="1200">
          <a:solidFill>
            <a:schemeClr val="tx1"/>
          </a:solidFill>
          <a:latin typeface="+mn-lt"/>
          <a:ea typeface="+mn-ea"/>
          <a:cs typeface="+mn-cs"/>
        </a:defRPr>
      </a:lvl4pPr>
      <a:lvl5pPr marL="1828967" algn="l" defTabSz="914484" rtl="0" eaLnBrk="1" latinLnBrk="0" hangingPunct="1">
        <a:defRPr sz="1800" kern="1200">
          <a:solidFill>
            <a:schemeClr val="tx1"/>
          </a:solidFill>
          <a:latin typeface="+mn-lt"/>
          <a:ea typeface="+mn-ea"/>
          <a:cs typeface="+mn-cs"/>
        </a:defRPr>
      </a:lvl5pPr>
      <a:lvl6pPr marL="2286210" algn="l" defTabSz="914484" rtl="0" eaLnBrk="1" latinLnBrk="0" hangingPunct="1">
        <a:defRPr sz="1800" kern="1200">
          <a:solidFill>
            <a:schemeClr val="tx1"/>
          </a:solidFill>
          <a:latin typeface="+mn-lt"/>
          <a:ea typeface="+mn-ea"/>
          <a:cs typeface="+mn-cs"/>
        </a:defRPr>
      </a:lvl6pPr>
      <a:lvl7pPr marL="2743451" algn="l" defTabSz="914484" rtl="0" eaLnBrk="1" latinLnBrk="0" hangingPunct="1">
        <a:defRPr sz="1800" kern="1200">
          <a:solidFill>
            <a:schemeClr val="tx1"/>
          </a:solidFill>
          <a:latin typeface="+mn-lt"/>
          <a:ea typeface="+mn-ea"/>
          <a:cs typeface="+mn-cs"/>
        </a:defRPr>
      </a:lvl7pPr>
      <a:lvl8pPr marL="3200693" algn="l" defTabSz="914484" rtl="0" eaLnBrk="1" latinLnBrk="0" hangingPunct="1">
        <a:defRPr sz="1800" kern="1200">
          <a:solidFill>
            <a:schemeClr val="tx1"/>
          </a:solidFill>
          <a:latin typeface="+mn-lt"/>
          <a:ea typeface="+mn-ea"/>
          <a:cs typeface="+mn-cs"/>
        </a:defRPr>
      </a:lvl8pPr>
      <a:lvl9pPr marL="3657935" algn="l" defTabSz="91448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30249" y="5345113"/>
            <a:ext cx="7681913" cy="1293812"/>
          </a:xfrm>
        </p:spPr>
        <p:txBody>
          <a:bodyPr>
            <a:normAutofit/>
          </a:bodyPr>
          <a:lstStyle/>
          <a:p>
            <a:pPr algn="ctr"/>
            <a:r>
              <a:rPr lang="en-US" dirty="0"/>
              <a:t>January 29, 2018</a:t>
            </a:r>
          </a:p>
        </p:txBody>
      </p:sp>
      <p:pic>
        <p:nvPicPr>
          <p:cNvPr id="4" name="Picture 3" descr="Dayton_Tree_Logo"/>
          <p:cNvPicPr/>
          <p:nvPr/>
        </p:nvPicPr>
        <p:blipFill>
          <a:blip r:embed="rId3" cstate="print">
            <a:extLst>
              <a:ext uri="{28A0092B-C50C-407E-A947-70E740481C1C}">
                <a14:useLocalDpi xmlns:a14="http://schemas.microsoft.com/office/drawing/2010/main" val="0"/>
              </a:ext>
            </a:extLst>
          </a:blip>
          <a:srcRect t="4286" r="5453" b="26785"/>
          <a:stretch>
            <a:fillRect/>
          </a:stretch>
        </p:blipFill>
        <p:spPr bwMode="auto">
          <a:xfrm>
            <a:off x="2507137" y="990600"/>
            <a:ext cx="4128135" cy="1144270"/>
          </a:xfrm>
          <a:prstGeom prst="rect">
            <a:avLst/>
          </a:prstGeom>
          <a:noFill/>
          <a:ln>
            <a:noFill/>
          </a:ln>
        </p:spPr>
      </p:pic>
      <p:sp>
        <p:nvSpPr>
          <p:cNvPr id="5" name="Title 4"/>
          <p:cNvSpPr>
            <a:spLocks noGrp="1"/>
          </p:cNvSpPr>
          <p:nvPr>
            <p:ph type="ctrTitle"/>
          </p:nvPr>
        </p:nvSpPr>
        <p:spPr>
          <a:xfrm>
            <a:off x="745117" y="2821493"/>
            <a:ext cx="7681913" cy="1523495"/>
          </a:xfrm>
        </p:spPr>
        <p:txBody>
          <a:bodyPr/>
          <a:lstStyle/>
          <a:p>
            <a:pPr algn="ctr"/>
            <a:r>
              <a:rPr lang="en-US" dirty="0"/>
              <a:t>Open House </a:t>
            </a:r>
            <a:br>
              <a:rPr lang="en-US" dirty="0"/>
            </a:br>
            <a:r>
              <a:rPr lang="en-US" dirty="0"/>
              <a:t>Introduction</a:t>
            </a:r>
            <a:br>
              <a:rPr lang="en-US" dirty="0"/>
            </a:br>
            <a:r>
              <a:rPr lang="en-US" dirty="0"/>
              <a:t>Mayor Tim McNeil</a:t>
            </a:r>
          </a:p>
        </p:txBody>
      </p:sp>
    </p:spTree>
    <p:extLst>
      <p:ext uri="{BB962C8B-B14F-4D97-AF65-F5344CB8AC3E}">
        <p14:creationId xmlns:p14="http://schemas.microsoft.com/office/powerpoint/2010/main" val="316315513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Update on Debt</a:t>
            </a:r>
          </a:p>
        </p:txBody>
      </p:sp>
      <p:pic>
        <p:nvPicPr>
          <p:cNvPr id="3" name="Picture 2"/>
          <p:cNvPicPr/>
          <p:nvPr>
            <p:extLst/>
          </p:nvPr>
        </p:nvPicPr>
        <p:blipFill>
          <a:blip r:embed="rId2"/>
          <a:stretch>
            <a:fillRect/>
          </a:stretch>
        </p:blipFill>
        <p:spPr>
          <a:xfrm>
            <a:off x="157163" y="1077913"/>
            <a:ext cx="8829675" cy="4705350"/>
          </a:xfrm>
          <a:prstGeom prst="rect">
            <a:avLst/>
          </a:prstGeom>
        </p:spPr>
      </p:pic>
    </p:spTree>
    <p:extLst>
      <p:ext uri="{BB962C8B-B14F-4D97-AF65-F5344CB8AC3E}">
        <p14:creationId xmlns:p14="http://schemas.microsoft.com/office/powerpoint/2010/main" val="269448514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Long-Term Plan</a:t>
            </a:r>
          </a:p>
        </p:txBody>
      </p:sp>
      <p:sp>
        <p:nvSpPr>
          <p:cNvPr id="3" name="Content Placeholder 2"/>
          <p:cNvSpPr>
            <a:spLocks noGrp="1"/>
          </p:cNvSpPr>
          <p:nvPr>
            <p:ph idx="1"/>
          </p:nvPr>
        </p:nvSpPr>
        <p:spPr>
          <a:xfrm>
            <a:off x="381000" y="1219201"/>
            <a:ext cx="8382000" cy="6137065"/>
          </a:xfrm>
        </p:spPr>
        <p:txBody>
          <a:bodyPr/>
          <a:lstStyle/>
          <a:p>
            <a:r>
              <a:rPr lang="en-US" sz="2800" dirty="0"/>
              <a:t>Annual 10-year long-term plan of capital improvements for all funds and funding plan</a:t>
            </a:r>
          </a:p>
          <a:p>
            <a:r>
              <a:rPr lang="en-US" sz="2800" dirty="0"/>
              <a:t>City uses a </a:t>
            </a:r>
            <a:r>
              <a:rPr lang="en-US" sz="2800" i="1" dirty="0"/>
              <a:t>pay-as-you</a:t>
            </a:r>
            <a:r>
              <a:rPr lang="en-US" sz="2800" dirty="0"/>
              <a:t> go approach to avoid future issuance of debt</a:t>
            </a:r>
          </a:p>
          <a:p>
            <a:pPr lvl="1"/>
            <a:r>
              <a:rPr lang="en-US" sz="2400" dirty="0"/>
              <a:t>One exception is potential bonds for future I-94 Brockton Interchange.  This would be paid by a special assessment on benefitting properties </a:t>
            </a:r>
          </a:p>
          <a:p>
            <a:r>
              <a:rPr lang="en-US" sz="2800" dirty="0"/>
              <a:t>Projects and years are identified for equipment, parks/trails, facilities, pavement management, transportation, and enterprise funds: water, sewer, storm water</a:t>
            </a:r>
          </a:p>
          <a:p>
            <a:r>
              <a:rPr lang="en-US" sz="2800" dirty="0"/>
              <a:t>Review and adjusted annually based on pace of growth; if market slows down project timelines would move</a:t>
            </a:r>
          </a:p>
          <a:p>
            <a:pPr marL="0" indent="0">
              <a:buNone/>
            </a:pPr>
            <a:endParaRPr lang="en-US" dirty="0"/>
          </a:p>
        </p:txBody>
      </p:sp>
    </p:spTree>
    <p:extLst>
      <p:ext uri="{BB962C8B-B14F-4D97-AF65-F5344CB8AC3E}">
        <p14:creationId xmlns:p14="http://schemas.microsoft.com/office/powerpoint/2010/main" val="270493869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2018 Proposed Capital </a:t>
            </a:r>
            <a:br>
              <a:rPr lang="en-US" sz="4400" dirty="0"/>
            </a:br>
            <a:r>
              <a:rPr lang="en-US" sz="4400" dirty="0"/>
              <a:t>Improvement Plan</a:t>
            </a:r>
          </a:p>
        </p:txBody>
      </p:sp>
      <p:sp>
        <p:nvSpPr>
          <p:cNvPr id="3" name="Content Placeholder 2"/>
          <p:cNvSpPr>
            <a:spLocks noGrp="1"/>
          </p:cNvSpPr>
          <p:nvPr>
            <p:ph idx="1"/>
          </p:nvPr>
        </p:nvSpPr>
        <p:spPr>
          <a:xfrm>
            <a:off x="914400" y="1676400"/>
            <a:ext cx="8229600" cy="4525963"/>
          </a:xfrm>
        </p:spPr>
        <p:txBody>
          <a:bodyPr>
            <a:normAutofit fontScale="85000" lnSpcReduction="20000"/>
          </a:bodyPr>
          <a:lstStyle/>
          <a:p>
            <a:r>
              <a:rPr lang="en-US" dirty="0"/>
              <a:t>Capital Equipment Fund 401</a:t>
            </a:r>
          </a:p>
          <a:p>
            <a:pPr lvl="1"/>
            <a:r>
              <a:rPr lang="en-US" dirty="0"/>
              <a:t>Parks and recreation</a:t>
            </a:r>
          </a:p>
          <a:p>
            <a:pPr lvl="2"/>
            <a:r>
              <a:rPr lang="en-US" dirty="0"/>
              <a:t>Line striper $18,000</a:t>
            </a:r>
          </a:p>
          <a:p>
            <a:pPr lvl="2"/>
            <a:r>
              <a:rPr lang="en-US" dirty="0"/>
              <a:t>Mower $30,000</a:t>
            </a:r>
          </a:p>
          <a:p>
            <a:pPr lvl="1"/>
            <a:r>
              <a:rPr lang="en-US" dirty="0"/>
              <a:t>Police </a:t>
            </a:r>
          </a:p>
          <a:p>
            <a:pPr lvl="2"/>
            <a:r>
              <a:rPr lang="en-US" dirty="0"/>
              <a:t>Live scanner $30,000</a:t>
            </a:r>
          </a:p>
          <a:p>
            <a:pPr lvl="2"/>
            <a:r>
              <a:rPr lang="en-US" dirty="0"/>
              <a:t>Squad and related equipment $64,000</a:t>
            </a:r>
          </a:p>
          <a:p>
            <a:pPr lvl="1"/>
            <a:r>
              <a:rPr lang="en-US" dirty="0"/>
              <a:t>Public works </a:t>
            </a:r>
          </a:p>
          <a:p>
            <a:pPr lvl="2"/>
            <a:r>
              <a:rPr lang="en-US" dirty="0"/>
              <a:t>Snow blower attachment for skid steer $8,500</a:t>
            </a:r>
          </a:p>
          <a:p>
            <a:pPr lvl="2"/>
            <a:r>
              <a:rPr lang="en-US" dirty="0"/>
              <a:t>Generator $25,000</a:t>
            </a:r>
          </a:p>
          <a:p>
            <a:pPr lvl="2"/>
            <a:r>
              <a:rPr lang="en-US" dirty="0"/>
              <a:t>Truck with plow $50,000</a:t>
            </a:r>
          </a:p>
          <a:p>
            <a:pPr lvl="2"/>
            <a:r>
              <a:rPr lang="en-US" dirty="0"/>
              <a:t>Dump truck $150,000</a:t>
            </a:r>
          </a:p>
          <a:p>
            <a:r>
              <a:rPr lang="en-US" dirty="0"/>
              <a:t>Park Development Fund 404</a:t>
            </a:r>
          </a:p>
          <a:p>
            <a:pPr lvl="1"/>
            <a:r>
              <a:rPr lang="en-US" dirty="0"/>
              <a:t>Reside shed at McNeil Park $12,000</a:t>
            </a:r>
          </a:p>
        </p:txBody>
      </p:sp>
    </p:spTree>
    <p:extLst>
      <p:ext uri="{BB962C8B-B14F-4D97-AF65-F5344CB8AC3E}">
        <p14:creationId xmlns:p14="http://schemas.microsoft.com/office/powerpoint/2010/main" val="414698099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2018 Proposed Capital </a:t>
            </a:r>
            <a:br>
              <a:rPr lang="en-US" dirty="0"/>
            </a:br>
            <a:r>
              <a:rPr lang="en-US" dirty="0"/>
              <a:t>Improvement Plan</a:t>
            </a:r>
          </a:p>
        </p:txBody>
      </p:sp>
      <p:sp>
        <p:nvSpPr>
          <p:cNvPr id="3" name="Content Placeholder 2"/>
          <p:cNvSpPr>
            <a:spLocks noGrp="1"/>
          </p:cNvSpPr>
          <p:nvPr>
            <p:ph idx="1"/>
          </p:nvPr>
        </p:nvSpPr>
        <p:spPr>
          <a:xfrm>
            <a:off x="914400" y="1828800"/>
            <a:ext cx="8229600" cy="4525963"/>
          </a:xfrm>
        </p:spPr>
        <p:txBody>
          <a:bodyPr>
            <a:normAutofit/>
          </a:bodyPr>
          <a:lstStyle/>
          <a:p>
            <a:r>
              <a:rPr lang="en-US" dirty="0"/>
              <a:t>Capital Facilities Fund 410</a:t>
            </a:r>
          </a:p>
          <a:p>
            <a:pPr lvl="1"/>
            <a:r>
              <a:rPr lang="en-US" dirty="0"/>
              <a:t>Fire risk assessment study $20,000</a:t>
            </a:r>
          </a:p>
          <a:p>
            <a:pPr lvl="1"/>
            <a:r>
              <a:rPr lang="en-US" dirty="0"/>
              <a:t>City Hall HVAC replacement $28,000</a:t>
            </a:r>
          </a:p>
          <a:p>
            <a:r>
              <a:rPr lang="en-US" dirty="0"/>
              <a:t>Pavement Management Fund 414</a:t>
            </a:r>
          </a:p>
          <a:p>
            <a:pPr lvl="1"/>
            <a:r>
              <a:rPr lang="en-US" dirty="0"/>
              <a:t>2018 improvement projects $349,000</a:t>
            </a:r>
          </a:p>
        </p:txBody>
      </p:sp>
    </p:spTree>
    <p:extLst>
      <p:ext uri="{BB962C8B-B14F-4D97-AF65-F5344CB8AC3E}">
        <p14:creationId xmlns:p14="http://schemas.microsoft.com/office/powerpoint/2010/main" val="106727334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2018 Proposed Capital </a:t>
            </a:r>
            <a:br>
              <a:rPr lang="en-US" dirty="0"/>
            </a:br>
            <a:r>
              <a:rPr lang="en-US" dirty="0"/>
              <a:t>Improvement Plan</a:t>
            </a:r>
          </a:p>
        </p:txBody>
      </p:sp>
      <p:sp>
        <p:nvSpPr>
          <p:cNvPr id="3" name="Content Placeholder 2"/>
          <p:cNvSpPr>
            <a:spLocks noGrp="1"/>
          </p:cNvSpPr>
          <p:nvPr>
            <p:ph idx="1"/>
          </p:nvPr>
        </p:nvSpPr>
        <p:spPr>
          <a:xfrm>
            <a:off x="914400" y="1752600"/>
            <a:ext cx="8229600" cy="4525963"/>
          </a:xfrm>
        </p:spPr>
        <p:txBody>
          <a:bodyPr>
            <a:normAutofit fontScale="92500" lnSpcReduction="10000"/>
          </a:bodyPr>
          <a:lstStyle/>
          <a:p>
            <a:r>
              <a:rPr lang="en-US" dirty="0"/>
              <a:t>Brockton Interchange Capital Fund 480</a:t>
            </a:r>
          </a:p>
          <a:p>
            <a:pPr lvl="1"/>
            <a:r>
              <a:rPr lang="en-US" dirty="0"/>
              <a:t>Additional land acquisitions $310,871</a:t>
            </a:r>
          </a:p>
          <a:p>
            <a:r>
              <a:rPr lang="en-US" dirty="0"/>
              <a:t>Transportation Area Charge Fund 485</a:t>
            </a:r>
          </a:p>
          <a:p>
            <a:pPr lvl="1"/>
            <a:r>
              <a:rPr lang="en-US" dirty="0"/>
              <a:t>Zanzibar Avenue improvements $430,000</a:t>
            </a:r>
          </a:p>
          <a:p>
            <a:r>
              <a:rPr lang="en-US" dirty="0"/>
              <a:t>Water, Sewer, and Storm Water Enterprise Funds 601/602/603</a:t>
            </a:r>
          </a:p>
          <a:p>
            <a:pPr lvl="1"/>
            <a:r>
              <a:rPr lang="en-US" dirty="0"/>
              <a:t>GIS software $35,000 (water/sewer)</a:t>
            </a:r>
          </a:p>
          <a:p>
            <a:pPr lvl="1"/>
            <a:r>
              <a:rPr lang="en-US" dirty="0"/>
              <a:t>Northwest well $1,250,000</a:t>
            </a:r>
          </a:p>
          <a:p>
            <a:pPr lvl="1"/>
            <a:r>
              <a:rPr lang="en-US" dirty="0"/>
              <a:t>South Dayton Water System plans and specs $295,000</a:t>
            </a:r>
          </a:p>
          <a:p>
            <a:pPr lvl="1"/>
            <a:r>
              <a:rPr lang="en-US" dirty="0"/>
              <a:t>Other projects as financed by developer </a:t>
            </a:r>
          </a:p>
          <a:p>
            <a:pPr marL="457200" lvl="1" indent="0">
              <a:buNone/>
            </a:pPr>
            <a:r>
              <a:rPr lang="en-US" dirty="0"/>
              <a:t>    agreements and charges</a:t>
            </a:r>
          </a:p>
        </p:txBody>
      </p:sp>
    </p:spTree>
    <p:extLst>
      <p:ext uri="{BB962C8B-B14F-4D97-AF65-F5344CB8AC3E}">
        <p14:creationId xmlns:p14="http://schemas.microsoft.com/office/powerpoint/2010/main" val="155731455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CIP items</a:t>
            </a:r>
          </a:p>
        </p:txBody>
      </p:sp>
      <p:sp>
        <p:nvSpPr>
          <p:cNvPr id="3" name="Content Placeholder 2"/>
          <p:cNvSpPr>
            <a:spLocks noGrp="1"/>
          </p:cNvSpPr>
          <p:nvPr>
            <p:ph idx="1"/>
          </p:nvPr>
        </p:nvSpPr>
        <p:spPr>
          <a:xfrm>
            <a:off x="381000" y="1412875"/>
            <a:ext cx="8382000" cy="5109091"/>
          </a:xfrm>
        </p:spPr>
        <p:txBody>
          <a:bodyPr/>
          <a:lstStyle/>
          <a:p>
            <a:r>
              <a:rPr lang="en-US" sz="2800" dirty="0"/>
              <a:t>CIP identifies bigger improvements for future years:</a:t>
            </a:r>
          </a:p>
          <a:p>
            <a:pPr lvl="1"/>
            <a:r>
              <a:rPr lang="en-US" sz="2400" dirty="0"/>
              <a:t>Land acquisition for future Fire Station #3 (2019)</a:t>
            </a:r>
          </a:p>
          <a:p>
            <a:pPr lvl="1"/>
            <a:r>
              <a:rPr lang="en-US" sz="2400" dirty="0"/>
              <a:t>City Hall and Fire Station #2 remodel to accommodate future staff and ladder truck (2023;2024)</a:t>
            </a:r>
          </a:p>
          <a:p>
            <a:pPr lvl="1"/>
            <a:r>
              <a:rPr lang="en-US" sz="2400" dirty="0"/>
              <a:t>Replace Engine 12 (2021); Purchase Ladder Truck (2025)</a:t>
            </a:r>
          </a:p>
          <a:p>
            <a:pPr lvl="1"/>
            <a:r>
              <a:rPr lang="en-US" sz="2400" dirty="0"/>
              <a:t>Build Fire Station #3- (2026)</a:t>
            </a:r>
          </a:p>
          <a:p>
            <a:pPr lvl="1"/>
            <a:r>
              <a:rPr lang="en-US" sz="2400" dirty="0"/>
              <a:t>Pavement management – funded annually</a:t>
            </a:r>
          </a:p>
          <a:p>
            <a:pPr lvl="1"/>
            <a:r>
              <a:rPr lang="en-US" sz="2400" dirty="0"/>
              <a:t>Transportation- Pave portion of Zanzibar (2018) and </a:t>
            </a:r>
            <a:r>
              <a:rPr lang="en-US" sz="2400" dirty="0" err="1"/>
              <a:t>Pineview</a:t>
            </a:r>
            <a:r>
              <a:rPr lang="en-US" sz="2400" dirty="0"/>
              <a:t> (SDLR to CR 121) in 2020</a:t>
            </a:r>
          </a:p>
          <a:p>
            <a:pPr lvl="1"/>
            <a:r>
              <a:rPr lang="en-US" sz="2400" dirty="0"/>
              <a:t>Water- NW well (2018); NE well (2023); South well/tower (2028)</a:t>
            </a:r>
          </a:p>
          <a:p>
            <a:pPr lvl="1"/>
            <a:endParaRPr lang="en-US" sz="2400" dirty="0"/>
          </a:p>
          <a:p>
            <a:pPr lvl="1"/>
            <a:endParaRPr lang="en-US" dirty="0"/>
          </a:p>
        </p:txBody>
      </p:sp>
    </p:spTree>
    <p:extLst>
      <p:ext uri="{BB962C8B-B14F-4D97-AF65-F5344CB8AC3E}">
        <p14:creationId xmlns:p14="http://schemas.microsoft.com/office/powerpoint/2010/main" val="37085667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Staffing</a:t>
            </a:r>
          </a:p>
        </p:txBody>
      </p:sp>
      <p:sp>
        <p:nvSpPr>
          <p:cNvPr id="4" name="Content Placeholder 3"/>
          <p:cNvSpPr>
            <a:spLocks noGrp="1"/>
          </p:cNvSpPr>
          <p:nvPr>
            <p:ph sz="half" idx="2"/>
          </p:nvPr>
        </p:nvSpPr>
        <p:spPr>
          <a:xfrm>
            <a:off x="228600" y="1219200"/>
            <a:ext cx="4267200" cy="4499693"/>
          </a:xfrm>
        </p:spPr>
        <p:txBody>
          <a:bodyPr/>
          <a:lstStyle/>
          <a:p>
            <a:r>
              <a:rPr lang="en-US" sz="2400" dirty="0"/>
              <a:t>City Hall: 5 FT; 3 PT</a:t>
            </a:r>
          </a:p>
          <a:p>
            <a:r>
              <a:rPr lang="en-US" sz="2400" dirty="0"/>
              <a:t>Police: 8 FT; 7 PT Patrol</a:t>
            </a:r>
          </a:p>
          <a:p>
            <a:r>
              <a:rPr lang="en-US" sz="2400" dirty="0"/>
              <a:t>Fire: 26 on call; various roles</a:t>
            </a:r>
          </a:p>
          <a:p>
            <a:r>
              <a:rPr lang="en-US" sz="2400" dirty="0"/>
              <a:t>PW: 6 FT; 3 PT; 1 seasonal</a:t>
            </a:r>
          </a:p>
          <a:p>
            <a:r>
              <a:rPr lang="en-US" sz="2400" dirty="0"/>
              <a:t>Total: 19 FT (2018) and 13 PT</a:t>
            </a:r>
          </a:p>
          <a:p>
            <a:r>
              <a:rPr lang="en-US" sz="2400" dirty="0"/>
              <a:t>Future Staffing needs: </a:t>
            </a:r>
          </a:p>
          <a:p>
            <a:pPr lvl="1"/>
            <a:r>
              <a:rPr lang="en-US" sz="1800" dirty="0"/>
              <a:t>2019-PW Maintenance; Police CSO (code enforcement), Police Officer; promotion Sargent/Investigator</a:t>
            </a:r>
          </a:p>
          <a:p>
            <a:pPr lvl="1"/>
            <a:r>
              <a:rPr lang="en-US" sz="1800" dirty="0"/>
              <a:t>2021- Police officer</a:t>
            </a:r>
          </a:p>
          <a:p>
            <a:pPr lvl="1"/>
            <a:r>
              <a:rPr lang="en-US" sz="1800" dirty="0"/>
              <a:t>2022- Admin Support for City Hall; Building Official </a:t>
            </a:r>
          </a:p>
          <a:p>
            <a:endParaRPr lang="en-US" dirty="0"/>
          </a:p>
        </p:txBody>
      </p:sp>
      <p:pic>
        <p:nvPicPr>
          <p:cNvPr id="5" name="Content Placeholder 3"/>
          <p:cNvPicPr>
            <a:picLocks noGrp="1" noChangeAspect="1"/>
          </p:cNvPicPr>
          <p:nvPr>
            <p:ph sz="half" idx="1"/>
          </p:nvPr>
        </p:nvPicPr>
        <p:blipFill>
          <a:blip r:embed="rId2"/>
          <a:stretch>
            <a:fillRect/>
          </a:stretch>
        </p:blipFill>
        <p:spPr>
          <a:xfrm>
            <a:off x="4490224" y="1371600"/>
            <a:ext cx="4402562" cy="3287935"/>
          </a:xfrm>
          <a:prstGeom prst="rect">
            <a:avLst/>
          </a:prstGeom>
        </p:spPr>
      </p:pic>
    </p:spTree>
    <p:extLst>
      <p:ext uri="{BB962C8B-B14F-4D97-AF65-F5344CB8AC3E}">
        <p14:creationId xmlns:p14="http://schemas.microsoft.com/office/powerpoint/2010/main" val="248892414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Staffing Levels</a:t>
            </a:r>
          </a:p>
        </p:txBody>
      </p:sp>
      <p:sp>
        <p:nvSpPr>
          <p:cNvPr id="3" name="Content Placeholder 2"/>
          <p:cNvSpPr>
            <a:spLocks noGrp="1"/>
          </p:cNvSpPr>
          <p:nvPr>
            <p:ph idx="1"/>
          </p:nvPr>
        </p:nvSpPr>
        <p:spPr>
          <a:xfrm>
            <a:off x="381000" y="1412875"/>
            <a:ext cx="3048000" cy="4235006"/>
          </a:xfrm>
        </p:spPr>
        <p:txBody>
          <a:bodyPr/>
          <a:lstStyle/>
          <a:p>
            <a:r>
              <a:rPr lang="en-US" dirty="0"/>
              <a:t>2011- 20 FT</a:t>
            </a:r>
          </a:p>
          <a:p>
            <a:r>
              <a:rPr lang="en-US" dirty="0"/>
              <a:t>2012- 17 FT</a:t>
            </a:r>
          </a:p>
          <a:p>
            <a:r>
              <a:rPr lang="en-US" dirty="0"/>
              <a:t>2013- 22 FT</a:t>
            </a:r>
          </a:p>
          <a:p>
            <a:r>
              <a:rPr lang="en-US" dirty="0"/>
              <a:t>2014-22 FT</a:t>
            </a:r>
          </a:p>
          <a:p>
            <a:r>
              <a:rPr lang="en-US" dirty="0"/>
              <a:t>2015-17 FT</a:t>
            </a:r>
          </a:p>
          <a:p>
            <a:r>
              <a:rPr lang="en-US" dirty="0"/>
              <a:t>2016- 18 FT</a:t>
            </a:r>
          </a:p>
          <a:p>
            <a:r>
              <a:rPr lang="en-US" dirty="0"/>
              <a:t>2017-18 FT</a:t>
            </a:r>
          </a:p>
          <a:p>
            <a:pPr marL="0" indent="0">
              <a:buNone/>
            </a:pPr>
            <a:endParaRPr lang="en-US" dirty="0"/>
          </a:p>
        </p:txBody>
      </p:sp>
      <p:pic>
        <p:nvPicPr>
          <p:cNvPr id="5" name="Picture 4"/>
          <p:cNvPicPr>
            <a:picLocks noChangeAspect="1"/>
          </p:cNvPicPr>
          <p:nvPr/>
        </p:nvPicPr>
        <p:blipFill>
          <a:blip r:embed="rId2"/>
          <a:stretch>
            <a:fillRect/>
          </a:stretch>
        </p:blipFill>
        <p:spPr>
          <a:xfrm>
            <a:off x="3040994" y="2133600"/>
            <a:ext cx="5821580" cy="2590799"/>
          </a:xfrm>
          <a:prstGeom prst="rect">
            <a:avLst/>
          </a:prstGeom>
        </p:spPr>
      </p:pic>
    </p:spTree>
    <p:extLst>
      <p:ext uri="{BB962C8B-B14F-4D97-AF65-F5344CB8AC3E}">
        <p14:creationId xmlns:p14="http://schemas.microsoft.com/office/powerpoint/2010/main" val="157352018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Staffing Levels Compared to Growth</a:t>
            </a:r>
          </a:p>
        </p:txBody>
      </p:sp>
      <p:pic>
        <p:nvPicPr>
          <p:cNvPr id="3" name="Picture 2"/>
          <p:cNvPicPr>
            <a:picLocks noChangeAspect="1"/>
          </p:cNvPicPr>
          <p:nvPr/>
        </p:nvPicPr>
        <p:blipFill>
          <a:blip r:embed="rId2"/>
          <a:stretch>
            <a:fillRect/>
          </a:stretch>
        </p:blipFill>
        <p:spPr>
          <a:xfrm>
            <a:off x="362880" y="1676400"/>
            <a:ext cx="8329126" cy="3705856"/>
          </a:xfrm>
          <a:prstGeom prst="rect">
            <a:avLst/>
          </a:prstGeom>
        </p:spPr>
      </p:pic>
    </p:spTree>
    <p:extLst>
      <p:ext uri="{BB962C8B-B14F-4D97-AF65-F5344CB8AC3E}">
        <p14:creationId xmlns:p14="http://schemas.microsoft.com/office/powerpoint/2010/main" val="119320115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0" y="230188"/>
            <a:ext cx="3276600" cy="2659190"/>
          </a:xfrm>
        </p:spPr>
        <p:txBody>
          <a:bodyPr/>
          <a:lstStyle/>
          <a:p>
            <a:pPr algn="ctr"/>
            <a:r>
              <a:rPr lang="en-US" dirty="0"/>
              <a:t>Ultimate Water Supply &amp; Distribution System</a:t>
            </a:r>
          </a:p>
        </p:txBody>
      </p:sp>
      <p:sp>
        <p:nvSpPr>
          <p:cNvPr id="3" name="Text Placeholder 2"/>
          <p:cNvSpPr>
            <a:spLocks noGrp="1"/>
          </p:cNvSpPr>
          <p:nvPr>
            <p:ph type="body" sz="quarter" idx="10"/>
          </p:nvPr>
        </p:nvSpPr>
        <p:spPr>
          <a:xfrm>
            <a:off x="5323086" y="3229213"/>
            <a:ext cx="3744714" cy="3767185"/>
          </a:xfrm>
        </p:spPr>
        <p:txBody>
          <a:bodyPr/>
          <a:lstStyle/>
          <a:p>
            <a:r>
              <a:rPr lang="en-US" dirty="0"/>
              <a:t>Single, interconnected system</a:t>
            </a:r>
          </a:p>
          <a:p>
            <a:r>
              <a:rPr lang="en-US" dirty="0"/>
              <a:t>2 pressure zones</a:t>
            </a:r>
          </a:p>
          <a:p>
            <a:r>
              <a:rPr lang="en-US" dirty="0"/>
              <a:t>13+ wells</a:t>
            </a:r>
          </a:p>
          <a:p>
            <a:r>
              <a:rPr lang="en-US" dirty="0"/>
              <a:t>3.5+ Mgal storage</a:t>
            </a:r>
            <a:endParaRPr lang="en-US" sz="2400" dirty="0"/>
          </a:p>
          <a:p>
            <a:pPr marL="517525" lvl="1" indent="0">
              <a:buNone/>
            </a:pPr>
            <a:endParaRPr lang="en-US" sz="2400" dirty="0"/>
          </a:p>
          <a:p>
            <a:endParaRPr lang="en-US" sz="2400" dirty="0"/>
          </a:p>
        </p:txBody>
      </p:sp>
      <p:pic>
        <p:nvPicPr>
          <p:cNvPr id="8" name="Content Placeholder 9" descr="Screen Clipp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5400" y="0"/>
            <a:ext cx="5221486" cy="6858000"/>
          </a:xfrm>
          <a:prstGeom prst="rect">
            <a:avLst/>
          </a:prstGeom>
        </p:spPr>
      </p:pic>
    </p:spTree>
    <p:extLst>
      <p:ext uri="{BB962C8B-B14F-4D97-AF65-F5344CB8AC3E}">
        <p14:creationId xmlns:p14="http://schemas.microsoft.com/office/powerpoint/2010/main" val="95892166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2018 City Council</a:t>
            </a:r>
          </a:p>
        </p:txBody>
      </p:sp>
      <p:pic>
        <p:nvPicPr>
          <p:cNvPr id="3" name="Picture 2"/>
          <p:cNvPicPr>
            <a:picLocks noChangeAspect="1"/>
          </p:cNvPicPr>
          <p:nvPr/>
        </p:nvPicPr>
        <p:blipFill>
          <a:blip r:embed="rId2"/>
          <a:stretch>
            <a:fillRect/>
          </a:stretch>
        </p:blipFill>
        <p:spPr>
          <a:xfrm>
            <a:off x="2133601" y="1109271"/>
            <a:ext cx="4175910" cy="5575206"/>
          </a:xfrm>
          <a:prstGeom prst="rect">
            <a:avLst/>
          </a:prstGeom>
        </p:spPr>
      </p:pic>
    </p:spTree>
    <p:extLst>
      <p:ext uri="{BB962C8B-B14F-4D97-AF65-F5344CB8AC3E}">
        <p14:creationId xmlns:p14="http://schemas.microsoft.com/office/powerpoint/2010/main" val="206114281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6" descr="Screen Clipp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9067800" cy="6875463"/>
          </a:xfrm>
          <a:prstGeom prst="rect">
            <a:avLst/>
          </a:prstGeom>
        </p:spPr>
      </p:pic>
      <p:sp>
        <p:nvSpPr>
          <p:cNvPr id="13" name="Freeform: Shape 9"/>
          <p:cNvSpPr>
            <a:spLocks/>
          </p:cNvSpPr>
          <p:nvPr/>
        </p:nvSpPr>
        <p:spPr bwMode="auto">
          <a:xfrm>
            <a:off x="1198563" y="3511550"/>
            <a:ext cx="3589337" cy="2120900"/>
          </a:xfrm>
          <a:custGeom>
            <a:avLst/>
            <a:gdLst>
              <a:gd name="T0" fmla="*/ 1175758 w 3590248"/>
              <a:gd name="T1" fmla="*/ 2006600 h 2120900"/>
              <a:gd name="T2" fmla="*/ 1086925 w 3590248"/>
              <a:gd name="T3" fmla="*/ 1936750 h 2120900"/>
              <a:gd name="T4" fmla="*/ 1023473 w 3590248"/>
              <a:gd name="T5" fmla="*/ 1873250 h 2120900"/>
              <a:gd name="T6" fmla="*/ 953677 w 3590248"/>
              <a:gd name="T7" fmla="*/ 1784350 h 2120900"/>
              <a:gd name="T8" fmla="*/ 833118 w 3590248"/>
              <a:gd name="T9" fmla="*/ 1638300 h 2120900"/>
              <a:gd name="T10" fmla="*/ 776012 w 3590248"/>
              <a:gd name="T11" fmla="*/ 1568450 h 2120900"/>
              <a:gd name="T12" fmla="*/ 744286 w 3590248"/>
              <a:gd name="T13" fmla="*/ 1492250 h 2120900"/>
              <a:gd name="T14" fmla="*/ 649108 w 3590248"/>
              <a:gd name="T15" fmla="*/ 1416050 h 2120900"/>
              <a:gd name="T16" fmla="*/ 541242 w 3590248"/>
              <a:gd name="T17" fmla="*/ 1346200 h 2120900"/>
              <a:gd name="T18" fmla="*/ 465099 w 3590248"/>
              <a:gd name="T19" fmla="*/ 1308100 h 2120900"/>
              <a:gd name="T20" fmla="*/ 357230 w 3590248"/>
              <a:gd name="T21" fmla="*/ 1206500 h 2120900"/>
              <a:gd name="T22" fmla="*/ 268399 w 3590248"/>
              <a:gd name="T23" fmla="*/ 1130300 h 2120900"/>
              <a:gd name="T24" fmla="*/ 198603 w 3590248"/>
              <a:gd name="T25" fmla="*/ 1060450 h 2120900"/>
              <a:gd name="T26" fmla="*/ 135151 w 3590248"/>
              <a:gd name="T27" fmla="*/ 984250 h 2120900"/>
              <a:gd name="T28" fmla="*/ 84390 w 3590248"/>
              <a:gd name="T29" fmla="*/ 920750 h 2120900"/>
              <a:gd name="T30" fmla="*/ 27282 w 3590248"/>
              <a:gd name="T31" fmla="*/ 711200 h 2120900"/>
              <a:gd name="T32" fmla="*/ 8247 w 3590248"/>
              <a:gd name="T33" fmla="*/ 120650 h 2120900"/>
              <a:gd name="T34" fmla="*/ 255708 w 3590248"/>
              <a:gd name="T35" fmla="*/ 6350 h 2120900"/>
              <a:gd name="T36" fmla="*/ 420682 w 3590248"/>
              <a:gd name="T37" fmla="*/ 38100 h 2120900"/>
              <a:gd name="T38" fmla="*/ 452408 w 3590248"/>
              <a:gd name="T39" fmla="*/ 114300 h 2120900"/>
              <a:gd name="T40" fmla="*/ 509516 w 3590248"/>
              <a:gd name="T41" fmla="*/ 177800 h 2120900"/>
              <a:gd name="T42" fmla="*/ 592003 w 3590248"/>
              <a:gd name="T43" fmla="*/ 266700 h 2120900"/>
              <a:gd name="T44" fmla="*/ 668143 w 3590248"/>
              <a:gd name="T45" fmla="*/ 323850 h 2120900"/>
              <a:gd name="T46" fmla="*/ 737942 w 3590248"/>
              <a:gd name="T47" fmla="*/ 368300 h 2120900"/>
              <a:gd name="T48" fmla="*/ 807738 w 3590248"/>
              <a:gd name="T49" fmla="*/ 419100 h 2120900"/>
              <a:gd name="T50" fmla="*/ 877534 w 3590248"/>
              <a:gd name="T51" fmla="*/ 463550 h 2120900"/>
              <a:gd name="T52" fmla="*/ 953677 w 3590248"/>
              <a:gd name="T53" fmla="*/ 514350 h 2120900"/>
              <a:gd name="T54" fmla="*/ 1017129 w 3590248"/>
              <a:gd name="T55" fmla="*/ 577850 h 2120900"/>
              <a:gd name="T56" fmla="*/ 1086925 w 3590248"/>
              <a:gd name="T57" fmla="*/ 666750 h 2120900"/>
              <a:gd name="T58" fmla="*/ 1163068 w 3590248"/>
              <a:gd name="T59" fmla="*/ 736600 h 2120900"/>
              <a:gd name="T60" fmla="*/ 1270934 w 3590248"/>
              <a:gd name="T61" fmla="*/ 825500 h 2120900"/>
              <a:gd name="T62" fmla="*/ 1328042 w 3590248"/>
              <a:gd name="T63" fmla="*/ 882650 h 2120900"/>
              <a:gd name="T64" fmla="*/ 1404184 w 3590248"/>
              <a:gd name="T65" fmla="*/ 933450 h 2120900"/>
              <a:gd name="T66" fmla="*/ 1607229 w 3590248"/>
              <a:gd name="T67" fmla="*/ 1003300 h 2120900"/>
              <a:gd name="T68" fmla="*/ 1765859 w 3590248"/>
              <a:gd name="T69" fmla="*/ 1041400 h 2120900"/>
              <a:gd name="T70" fmla="*/ 1791238 w 3590248"/>
              <a:gd name="T71" fmla="*/ 1320800 h 2120900"/>
              <a:gd name="T72" fmla="*/ 2190985 w 3590248"/>
              <a:gd name="T73" fmla="*/ 1397000 h 2120900"/>
              <a:gd name="T74" fmla="*/ 2597076 w 3590248"/>
              <a:gd name="T75" fmla="*/ 1397000 h 2120900"/>
              <a:gd name="T76" fmla="*/ 2857227 w 3590248"/>
              <a:gd name="T77" fmla="*/ 1422400 h 2120900"/>
              <a:gd name="T78" fmla="*/ 2895298 w 3590248"/>
              <a:gd name="T79" fmla="*/ 1758950 h 2120900"/>
              <a:gd name="T80" fmla="*/ 3421946 w 3590248"/>
              <a:gd name="T81" fmla="*/ 1778000 h 2120900"/>
              <a:gd name="T82" fmla="*/ 3580576 w 3590248"/>
              <a:gd name="T83" fmla="*/ 2120900 h 2120900"/>
              <a:gd name="T84" fmla="*/ 2298852 w 3590248"/>
              <a:gd name="T85" fmla="*/ 2101850 h 2120900"/>
              <a:gd name="T86" fmla="*/ 2070426 w 3590248"/>
              <a:gd name="T87" fmla="*/ 2082800 h 2120900"/>
              <a:gd name="T88" fmla="*/ 1302660 w 3590248"/>
              <a:gd name="T89" fmla="*/ 2082800 h 21209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590248" h="2120900">
                <a:moveTo>
                  <a:pt x="1252853" y="2076450"/>
                </a:moveTo>
                <a:lnTo>
                  <a:pt x="1252853" y="2076450"/>
                </a:lnTo>
                <a:cubicBezTo>
                  <a:pt x="1204820" y="2020411"/>
                  <a:pt x="1230990" y="2042825"/>
                  <a:pt x="1176653" y="2006600"/>
                </a:cubicBezTo>
                <a:lnTo>
                  <a:pt x="1138553" y="1981200"/>
                </a:lnTo>
                <a:lnTo>
                  <a:pt x="1119503" y="1968500"/>
                </a:lnTo>
                <a:cubicBezTo>
                  <a:pt x="1085636" y="1917700"/>
                  <a:pt x="1130086" y="1979083"/>
                  <a:pt x="1087753" y="1936750"/>
                </a:cubicBezTo>
                <a:cubicBezTo>
                  <a:pt x="1045420" y="1894417"/>
                  <a:pt x="1106803" y="1938867"/>
                  <a:pt x="1056003" y="1905000"/>
                </a:cubicBezTo>
                <a:cubicBezTo>
                  <a:pt x="1051770" y="1898650"/>
                  <a:pt x="1048699" y="1891346"/>
                  <a:pt x="1043303" y="1885950"/>
                </a:cubicBezTo>
                <a:cubicBezTo>
                  <a:pt x="1037907" y="1880554"/>
                  <a:pt x="1029279" y="1878993"/>
                  <a:pt x="1024253" y="1873250"/>
                </a:cubicBezTo>
                <a:lnTo>
                  <a:pt x="986153" y="1816100"/>
                </a:lnTo>
                <a:cubicBezTo>
                  <a:pt x="981920" y="1809750"/>
                  <a:pt x="979803" y="1801283"/>
                  <a:pt x="973453" y="1797050"/>
                </a:cubicBezTo>
                <a:lnTo>
                  <a:pt x="954403" y="1784350"/>
                </a:lnTo>
                <a:cubicBezTo>
                  <a:pt x="950170" y="1778000"/>
                  <a:pt x="946773" y="1771004"/>
                  <a:pt x="941703" y="1765300"/>
                </a:cubicBezTo>
                <a:cubicBezTo>
                  <a:pt x="910069" y="1729712"/>
                  <a:pt x="913506" y="1733802"/>
                  <a:pt x="884553" y="1714500"/>
                </a:cubicBezTo>
                <a:lnTo>
                  <a:pt x="833753" y="1638300"/>
                </a:lnTo>
                <a:cubicBezTo>
                  <a:pt x="829520" y="1631950"/>
                  <a:pt x="827403" y="1623483"/>
                  <a:pt x="821053" y="1619250"/>
                </a:cubicBezTo>
                <a:lnTo>
                  <a:pt x="802003" y="1606550"/>
                </a:lnTo>
                <a:cubicBezTo>
                  <a:pt x="780995" y="1543527"/>
                  <a:pt x="816241" y="1639799"/>
                  <a:pt x="776603" y="1568450"/>
                </a:cubicBezTo>
                <a:cubicBezTo>
                  <a:pt x="770102" y="1556748"/>
                  <a:pt x="771329" y="1541489"/>
                  <a:pt x="763903" y="1530350"/>
                </a:cubicBezTo>
                <a:cubicBezTo>
                  <a:pt x="759670" y="1524000"/>
                  <a:pt x="754616" y="1518126"/>
                  <a:pt x="751203" y="1511300"/>
                </a:cubicBezTo>
                <a:cubicBezTo>
                  <a:pt x="748210" y="1505313"/>
                  <a:pt x="749034" y="1497477"/>
                  <a:pt x="744853" y="1492250"/>
                </a:cubicBezTo>
                <a:cubicBezTo>
                  <a:pt x="740085" y="1486291"/>
                  <a:pt x="731507" y="1484620"/>
                  <a:pt x="725803" y="1479550"/>
                </a:cubicBezTo>
                <a:cubicBezTo>
                  <a:pt x="712379" y="1467618"/>
                  <a:pt x="702647" y="1451413"/>
                  <a:pt x="687703" y="1441450"/>
                </a:cubicBezTo>
                <a:lnTo>
                  <a:pt x="649603" y="1416050"/>
                </a:lnTo>
                <a:lnTo>
                  <a:pt x="630553" y="1403350"/>
                </a:lnTo>
                <a:cubicBezTo>
                  <a:pt x="600088" y="1357653"/>
                  <a:pt x="643229" y="1413917"/>
                  <a:pt x="579753" y="1371600"/>
                </a:cubicBezTo>
                <a:lnTo>
                  <a:pt x="541653" y="1346200"/>
                </a:lnTo>
                <a:cubicBezTo>
                  <a:pt x="535303" y="1341967"/>
                  <a:pt x="529843" y="1335913"/>
                  <a:pt x="522603" y="1333500"/>
                </a:cubicBezTo>
                <a:cubicBezTo>
                  <a:pt x="509903" y="1329267"/>
                  <a:pt x="495642" y="1328226"/>
                  <a:pt x="484503" y="1320800"/>
                </a:cubicBezTo>
                <a:cubicBezTo>
                  <a:pt x="478153" y="1316567"/>
                  <a:pt x="472279" y="1311513"/>
                  <a:pt x="465453" y="1308100"/>
                </a:cubicBezTo>
                <a:cubicBezTo>
                  <a:pt x="412873" y="1281810"/>
                  <a:pt x="481948" y="1325446"/>
                  <a:pt x="427353" y="1289050"/>
                </a:cubicBezTo>
                <a:cubicBezTo>
                  <a:pt x="399284" y="1246946"/>
                  <a:pt x="432273" y="1293731"/>
                  <a:pt x="395603" y="1250950"/>
                </a:cubicBezTo>
                <a:cubicBezTo>
                  <a:pt x="378560" y="1231066"/>
                  <a:pt x="377762" y="1222257"/>
                  <a:pt x="357503" y="1206500"/>
                </a:cubicBezTo>
                <a:cubicBezTo>
                  <a:pt x="345455" y="1197129"/>
                  <a:pt x="319403" y="1181100"/>
                  <a:pt x="319403" y="1181100"/>
                </a:cubicBezTo>
                <a:cubicBezTo>
                  <a:pt x="315170" y="1174750"/>
                  <a:pt x="312099" y="1167446"/>
                  <a:pt x="306703" y="1162050"/>
                </a:cubicBezTo>
                <a:cubicBezTo>
                  <a:pt x="256753" y="1112100"/>
                  <a:pt x="320617" y="1192717"/>
                  <a:pt x="268603" y="1130300"/>
                </a:cubicBezTo>
                <a:cubicBezTo>
                  <a:pt x="263717" y="1124437"/>
                  <a:pt x="261299" y="1116646"/>
                  <a:pt x="255903" y="1111250"/>
                </a:cubicBezTo>
                <a:cubicBezTo>
                  <a:pt x="250507" y="1105854"/>
                  <a:pt x="242557" y="1103620"/>
                  <a:pt x="236853" y="1098550"/>
                </a:cubicBezTo>
                <a:cubicBezTo>
                  <a:pt x="223429" y="1086618"/>
                  <a:pt x="211453" y="1073150"/>
                  <a:pt x="198753" y="1060450"/>
                </a:cubicBezTo>
                <a:cubicBezTo>
                  <a:pt x="192403" y="1054100"/>
                  <a:pt x="184684" y="1048872"/>
                  <a:pt x="179703" y="1041400"/>
                </a:cubicBezTo>
                <a:cubicBezTo>
                  <a:pt x="171236" y="1028700"/>
                  <a:pt x="165096" y="1014093"/>
                  <a:pt x="154303" y="1003300"/>
                </a:cubicBezTo>
                <a:cubicBezTo>
                  <a:pt x="147953" y="996950"/>
                  <a:pt x="140766" y="991339"/>
                  <a:pt x="135253" y="984250"/>
                </a:cubicBezTo>
                <a:cubicBezTo>
                  <a:pt x="125882" y="972202"/>
                  <a:pt x="114680" y="960630"/>
                  <a:pt x="109853" y="946150"/>
                </a:cubicBezTo>
                <a:cubicBezTo>
                  <a:pt x="107736" y="939800"/>
                  <a:pt x="108236" y="931833"/>
                  <a:pt x="103503" y="927100"/>
                </a:cubicBezTo>
                <a:cubicBezTo>
                  <a:pt x="98770" y="922367"/>
                  <a:pt x="90803" y="922867"/>
                  <a:pt x="84453" y="920750"/>
                </a:cubicBezTo>
                <a:cubicBezTo>
                  <a:pt x="72490" y="908787"/>
                  <a:pt x="59776" y="898563"/>
                  <a:pt x="52703" y="882650"/>
                </a:cubicBezTo>
                <a:cubicBezTo>
                  <a:pt x="39286" y="852461"/>
                  <a:pt x="38978" y="838398"/>
                  <a:pt x="33653" y="806450"/>
                </a:cubicBezTo>
                <a:cubicBezTo>
                  <a:pt x="31536" y="774700"/>
                  <a:pt x="30469" y="742863"/>
                  <a:pt x="27303" y="711200"/>
                </a:cubicBezTo>
                <a:cubicBezTo>
                  <a:pt x="26229" y="700461"/>
                  <a:pt x="22145" y="690177"/>
                  <a:pt x="20953" y="679450"/>
                </a:cubicBezTo>
                <a:cubicBezTo>
                  <a:pt x="3832" y="525363"/>
                  <a:pt x="23704" y="651507"/>
                  <a:pt x="8253" y="558800"/>
                </a:cubicBezTo>
                <a:cubicBezTo>
                  <a:pt x="-1875" y="366372"/>
                  <a:pt x="-3596" y="389231"/>
                  <a:pt x="8253" y="120650"/>
                </a:cubicBezTo>
                <a:cubicBezTo>
                  <a:pt x="9943" y="82353"/>
                  <a:pt x="-17342" y="8091"/>
                  <a:pt x="20953" y="6350"/>
                </a:cubicBezTo>
                <a:lnTo>
                  <a:pt x="160653" y="0"/>
                </a:lnTo>
                <a:cubicBezTo>
                  <a:pt x="192403" y="2117"/>
                  <a:pt x="224402" y="1850"/>
                  <a:pt x="255903" y="6350"/>
                </a:cubicBezTo>
                <a:cubicBezTo>
                  <a:pt x="269155" y="8243"/>
                  <a:pt x="280876" y="16425"/>
                  <a:pt x="294003" y="19050"/>
                </a:cubicBezTo>
                <a:cubicBezTo>
                  <a:pt x="350746" y="30399"/>
                  <a:pt x="314997" y="24504"/>
                  <a:pt x="401953" y="31750"/>
                </a:cubicBezTo>
                <a:cubicBezTo>
                  <a:pt x="408303" y="33867"/>
                  <a:pt x="416270" y="33367"/>
                  <a:pt x="421003" y="38100"/>
                </a:cubicBezTo>
                <a:cubicBezTo>
                  <a:pt x="425736" y="42833"/>
                  <a:pt x="424360" y="51163"/>
                  <a:pt x="427353" y="57150"/>
                </a:cubicBezTo>
                <a:cubicBezTo>
                  <a:pt x="430766" y="63976"/>
                  <a:pt x="436953" y="69226"/>
                  <a:pt x="440053" y="76200"/>
                </a:cubicBezTo>
                <a:cubicBezTo>
                  <a:pt x="445490" y="88433"/>
                  <a:pt x="448520" y="101600"/>
                  <a:pt x="452753" y="114300"/>
                </a:cubicBezTo>
                <a:cubicBezTo>
                  <a:pt x="454870" y="120650"/>
                  <a:pt x="453534" y="129637"/>
                  <a:pt x="459103" y="133350"/>
                </a:cubicBezTo>
                <a:lnTo>
                  <a:pt x="497203" y="158750"/>
                </a:lnTo>
                <a:cubicBezTo>
                  <a:pt x="501436" y="165100"/>
                  <a:pt x="506490" y="170974"/>
                  <a:pt x="509903" y="177800"/>
                </a:cubicBezTo>
                <a:cubicBezTo>
                  <a:pt x="518849" y="195692"/>
                  <a:pt x="517627" y="226941"/>
                  <a:pt x="541653" y="234950"/>
                </a:cubicBezTo>
                <a:lnTo>
                  <a:pt x="560703" y="241300"/>
                </a:lnTo>
                <a:cubicBezTo>
                  <a:pt x="584169" y="276499"/>
                  <a:pt x="559977" y="248658"/>
                  <a:pt x="592453" y="266700"/>
                </a:cubicBezTo>
                <a:cubicBezTo>
                  <a:pt x="605796" y="274113"/>
                  <a:pt x="617853" y="283633"/>
                  <a:pt x="630553" y="292100"/>
                </a:cubicBezTo>
                <a:cubicBezTo>
                  <a:pt x="636903" y="296333"/>
                  <a:pt x="644207" y="299404"/>
                  <a:pt x="649603" y="304800"/>
                </a:cubicBezTo>
                <a:cubicBezTo>
                  <a:pt x="655953" y="311150"/>
                  <a:pt x="660803" y="319489"/>
                  <a:pt x="668653" y="323850"/>
                </a:cubicBezTo>
                <a:cubicBezTo>
                  <a:pt x="680355" y="330351"/>
                  <a:pt x="695614" y="329124"/>
                  <a:pt x="706753" y="336550"/>
                </a:cubicBezTo>
                <a:lnTo>
                  <a:pt x="725803" y="349250"/>
                </a:lnTo>
                <a:cubicBezTo>
                  <a:pt x="730036" y="355600"/>
                  <a:pt x="732544" y="363532"/>
                  <a:pt x="738503" y="368300"/>
                </a:cubicBezTo>
                <a:cubicBezTo>
                  <a:pt x="743730" y="372481"/>
                  <a:pt x="752820" y="369917"/>
                  <a:pt x="757553" y="374650"/>
                </a:cubicBezTo>
                <a:cubicBezTo>
                  <a:pt x="791902" y="408999"/>
                  <a:pt x="725416" y="379872"/>
                  <a:pt x="782953" y="412750"/>
                </a:cubicBezTo>
                <a:cubicBezTo>
                  <a:pt x="790530" y="417080"/>
                  <a:pt x="799962" y="416702"/>
                  <a:pt x="808353" y="419100"/>
                </a:cubicBezTo>
                <a:cubicBezTo>
                  <a:pt x="831357" y="425673"/>
                  <a:pt x="825581" y="424235"/>
                  <a:pt x="846453" y="438150"/>
                </a:cubicBezTo>
                <a:cubicBezTo>
                  <a:pt x="850686" y="444500"/>
                  <a:pt x="853194" y="452432"/>
                  <a:pt x="859153" y="457200"/>
                </a:cubicBezTo>
                <a:cubicBezTo>
                  <a:pt x="864380" y="461381"/>
                  <a:pt x="872352" y="460299"/>
                  <a:pt x="878203" y="463550"/>
                </a:cubicBezTo>
                <a:cubicBezTo>
                  <a:pt x="891546" y="470963"/>
                  <a:pt x="903603" y="480483"/>
                  <a:pt x="916303" y="488950"/>
                </a:cubicBezTo>
                <a:lnTo>
                  <a:pt x="935353" y="501650"/>
                </a:lnTo>
                <a:lnTo>
                  <a:pt x="954403" y="514350"/>
                </a:lnTo>
                <a:cubicBezTo>
                  <a:pt x="958636" y="520700"/>
                  <a:pt x="961360" y="528374"/>
                  <a:pt x="967103" y="533400"/>
                </a:cubicBezTo>
                <a:cubicBezTo>
                  <a:pt x="978590" y="543451"/>
                  <a:pt x="1005203" y="558800"/>
                  <a:pt x="1005203" y="558800"/>
                </a:cubicBezTo>
                <a:cubicBezTo>
                  <a:pt x="1009436" y="565150"/>
                  <a:pt x="1011944" y="573082"/>
                  <a:pt x="1017903" y="577850"/>
                </a:cubicBezTo>
                <a:cubicBezTo>
                  <a:pt x="1023130" y="582031"/>
                  <a:pt x="1033240" y="578631"/>
                  <a:pt x="1036953" y="584200"/>
                </a:cubicBezTo>
                <a:cubicBezTo>
                  <a:pt x="1042940" y="593180"/>
                  <a:pt x="1038837" y="606124"/>
                  <a:pt x="1043303" y="615950"/>
                </a:cubicBezTo>
                <a:cubicBezTo>
                  <a:pt x="1059408" y="651381"/>
                  <a:pt x="1062767" y="650093"/>
                  <a:pt x="1087753" y="666750"/>
                </a:cubicBezTo>
                <a:cubicBezTo>
                  <a:pt x="1091986" y="673100"/>
                  <a:pt x="1094710" y="680774"/>
                  <a:pt x="1100453" y="685800"/>
                </a:cubicBezTo>
                <a:cubicBezTo>
                  <a:pt x="1127326" y="709314"/>
                  <a:pt x="1131438" y="708828"/>
                  <a:pt x="1157603" y="717550"/>
                </a:cubicBezTo>
                <a:cubicBezTo>
                  <a:pt x="1159720" y="723900"/>
                  <a:pt x="1160240" y="731031"/>
                  <a:pt x="1163953" y="736600"/>
                </a:cubicBezTo>
                <a:cubicBezTo>
                  <a:pt x="1177867" y="757471"/>
                  <a:pt x="1184482" y="753708"/>
                  <a:pt x="1202053" y="768350"/>
                </a:cubicBezTo>
                <a:cubicBezTo>
                  <a:pt x="1250946" y="809094"/>
                  <a:pt x="1192855" y="768568"/>
                  <a:pt x="1240153" y="800100"/>
                </a:cubicBezTo>
                <a:cubicBezTo>
                  <a:pt x="1276549" y="854695"/>
                  <a:pt x="1228086" y="790447"/>
                  <a:pt x="1271903" y="825500"/>
                </a:cubicBezTo>
                <a:cubicBezTo>
                  <a:pt x="1277862" y="830268"/>
                  <a:pt x="1279207" y="839154"/>
                  <a:pt x="1284603" y="844550"/>
                </a:cubicBezTo>
                <a:cubicBezTo>
                  <a:pt x="1296913" y="856860"/>
                  <a:pt x="1307209" y="858435"/>
                  <a:pt x="1322703" y="863600"/>
                </a:cubicBezTo>
                <a:cubicBezTo>
                  <a:pt x="1324820" y="869950"/>
                  <a:pt x="1324320" y="877917"/>
                  <a:pt x="1329053" y="882650"/>
                </a:cubicBezTo>
                <a:cubicBezTo>
                  <a:pt x="1339846" y="893443"/>
                  <a:pt x="1356360" y="897257"/>
                  <a:pt x="1367153" y="908050"/>
                </a:cubicBezTo>
                <a:cubicBezTo>
                  <a:pt x="1373503" y="914400"/>
                  <a:pt x="1378731" y="922119"/>
                  <a:pt x="1386203" y="927100"/>
                </a:cubicBezTo>
                <a:cubicBezTo>
                  <a:pt x="1391772" y="930813"/>
                  <a:pt x="1398903" y="931333"/>
                  <a:pt x="1405253" y="933450"/>
                </a:cubicBezTo>
                <a:cubicBezTo>
                  <a:pt x="1480365" y="1008562"/>
                  <a:pt x="1414285" y="953841"/>
                  <a:pt x="1462403" y="977900"/>
                </a:cubicBezTo>
                <a:cubicBezTo>
                  <a:pt x="1479795" y="986596"/>
                  <a:pt x="1480552" y="994955"/>
                  <a:pt x="1500503" y="996950"/>
                </a:cubicBezTo>
                <a:cubicBezTo>
                  <a:pt x="1536370" y="1000537"/>
                  <a:pt x="1572470" y="1001183"/>
                  <a:pt x="1608453" y="1003300"/>
                </a:cubicBezTo>
                <a:cubicBezTo>
                  <a:pt x="1614803" y="1005417"/>
                  <a:pt x="1620939" y="1008337"/>
                  <a:pt x="1627503" y="1009650"/>
                </a:cubicBezTo>
                <a:cubicBezTo>
                  <a:pt x="1668536" y="1017857"/>
                  <a:pt x="1722183" y="1019588"/>
                  <a:pt x="1760853" y="1022350"/>
                </a:cubicBezTo>
                <a:cubicBezTo>
                  <a:pt x="1762970" y="1028700"/>
                  <a:pt x="1764210" y="1035413"/>
                  <a:pt x="1767203" y="1041400"/>
                </a:cubicBezTo>
                <a:cubicBezTo>
                  <a:pt x="1770616" y="1048226"/>
                  <a:pt x="1777710" y="1053140"/>
                  <a:pt x="1779903" y="1060450"/>
                </a:cubicBezTo>
                <a:cubicBezTo>
                  <a:pt x="1784204" y="1074786"/>
                  <a:pt x="1784136" y="1090083"/>
                  <a:pt x="1786253" y="1104900"/>
                </a:cubicBezTo>
                <a:cubicBezTo>
                  <a:pt x="1788370" y="1176867"/>
                  <a:pt x="1788819" y="1248902"/>
                  <a:pt x="1792603" y="1320800"/>
                </a:cubicBezTo>
                <a:cubicBezTo>
                  <a:pt x="1792667" y="1322021"/>
                  <a:pt x="1802259" y="1361445"/>
                  <a:pt x="1805303" y="1365250"/>
                </a:cubicBezTo>
                <a:cubicBezTo>
                  <a:pt x="1814587" y="1376855"/>
                  <a:pt x="1853782" y="1390483"/>
                  <a:pt x="1862453" y="1390650"/>
                </a:cubicBezTo>
                <a:lnTo>
                  <a:pt x="2192653" y="1397000"/>
                </a:lnTo>
                <a:cubicBezTo>
                  <a:pt x="2203236" y="1399117"/>
                  <a:pt x="2213867" y="1401009"/>
                  <a:pt x="2224403" y="1403350"/>
                </a:cubicBezTo>
                <a:cubicBezTo>
                  <a:pt x="2232922" y="1405243"/>
                  <a:pt x="2241076" y="1409700"/>
                  <a:pt x="2249803" y="1409700"/>
                </a:cubicBezTo>
                <a:cubicBezTo>
                  <a:pt x="2376763" y="1409700"/>
                  <a:pt x="2477244" y="1403411"/>
                  <a:pt x="2599053" y="1397000"/>
                </a:cubicBezTo>
                <a:cubicBezTo>
                  <a:pt x="2654086" y="1399117"/>
                  <a:pt x="2709319" y="1398209"/>
                  <a:pt x="2764153" y="1403350"/>
                </a:cubicBezTo>
                <a:cubicBezTo>
                  <a:pt x="2777482" y="1404600"/>
                  <a:pt x="2788948" y="1414572"/>
                  <a:pt x="2802253" y="1416050"/>
                </a:cubicBezTo>
                <a:lnTo>
                  <a:pt x="2859403" y="1422400"/>
                </a:lnTo>
                <a:cubicBezTo>
                  <a:pt x="2879529" y="1452589"/>
                  <a:pt x="2869690" y="1434210"/>
                  <a:pt x="2884803" y="1479550"/>
                </a:cubicBezTo>
                <a:lnTo>
                  <a:pt x="2891153" y="1498600"/>
                </a:lnTo>
                <a:cubicBezTo>
                  <a:pt x="2893270" y="1585383"/>
                  <a:pt x="2836120" y="1697567"/>
                  <a:pt x="2897503" y="1758950"/>
                </a:cubicBezTo>
                <a:cubicBezTo>
                  <a:pt x="2958886" y="1820333"/>
                  <a:pt x="3071122" y="1761609"/>
                  <a:pt x="3157853" y="1765300"/>
                </a:cubicBezTo>
                <a:cubicBezTo>
                  <a:pt x="3170717" y="1765847"/>
                  <a:pt x="3183092" y="1771038"/>
                  <a:pt x="3195953" y="1771650"/>
                </a:cubicBezTo>
                <a:cubicBezTo>
                  <a:pt x="3272096" y="1775276"/>
                  <a:pt x="3348369" y="1775373"/>
                  <a:pt x="3424553" y="1778000"/>
                </a:cubicBezTo>
                <a:cubicBezTo>
                  <a:pt x="3471140" y="1779606"/>
                  <a:pt x="3517686" y="1782233"/>
                  <a:pt x="3564253" y="1784350"/>
                </a:cubicBezTo>
                <a:cubicBezTo>
                  <a:pt x="3570603" y="1786467"/>
                  <a:pt x="3582356" y="1784074"/>
                  <a:pt x="3583303" y="1790700"/>
                </a:cubicBezTo>
                <a:cubicBezTo>
                  <a:pt x="3596807" y="1885227"/>
                  <a:pt x="3587129" y="2025247"/>
                  <a:pt x="3583303" y="2120900"/>
                </a:cubicBezTo>
                <a:cubicBezTo>
                  <a:pt x="3381399" y="2095662"/>
                  <a:pt x="3602345" y="2120900"/>
                  <a:pt x="3094353" y="2120900"/>
                </a:cubicBezTo>
                <a:cubicBezTo>
                  <a:pt x="2952521" y="2120900"/>
                  <a:pt x="2810720" y="2116667"/>
                  <a:pt x="2668903" y="2114550"/>
                </a:cubicBezTo>
                <a:cubicBezTo>
                  <a:pt x="2520486" y="2089814"/>
                  <a:pt x="2658446" y="2110909"/>
                  <a:pt x="2300603" y="2101850"/>
                </a:cubicBezTo>
                <a:cubicBezTo>
                  <a:pt x="2243432" y="2100403"/>
                  <a:pt x="2186303" y="2097617"/>
                  <a:pt x="2129153" y="2095500"/>
                </a:cubicBezTo>
                <a:cubicBezTo>
                  <a:pt x="2116453" y="2093383"/>
                  <a:pt x="2103622" y="2091943"/>
                  <a:pt x="2091053" y="2089150"/>
                </a:cubicBezTo>
                <a:cubicBezTo>
                  <a:pt x="2084519" y="2087698"/>
                  <a:pt x="2078696" y="2082800"/>
                  <a:pt x="2072003" y="2082800"/>
                </a:cubicBezTo>
                <a:cubicBezTo>
                  <a:pt x="2008468" y="2082800"/>
                  <a:pt x="1945003" y="2087033"/>
                  <a:pt x="1881503" y="2089150"/>
                </a:cubicBezTo>
                <a:cubicBezTo>
                  <a:pt x="1679127" y="2129625"/>
                  <a:pt x="1833545" y="2101030"/>
                  <a:pt x="1322703" y="2089150"/>
                </a:cubicBezTo>
                <a:cubicBezTo>
                  <a:pt x="1316011" y="2088994"/>
                  <a:pt x="1310217" y="2084113"/>
                  <a:pt x="1303653" y="2082800"/>
                </a:cubicBezTo>
                <a:cubicBezTo>
                  <a:pt x="1299502" y="2081970"/>
                  <a:pt x="1261320" y="2077508"/>
                  <a:pt x="1252853" y="2076450"/>
                </a:cubicBezTo>
                <a:close/>
              </a:path>
            </a:pathLst>
          </a:custGeom>
          <a:solidFill>
            <a:srgbClr val="FFC000">
              <a:alpha val="50195"/>
            </a:srgbClr>
          </a:solidFill>
          <a:ln w="12700" cap="sq" cmpd="sng" algn="ctr">
            <a:solidFill>
              <a:srgbClr val="FFC000">
                <a:alpha val="50195"/>
              </a:srgbClr>
            </a:solidFill>
            <a:prstDash val="solid"/>
            <a:round/>
            <a:headEnd type="none" w="sm" len="sm"/>
            <a:tailEnd type="none" w="sm" len="sm"/>
          </a:ln>
        </p:spPr>
        <p:txBody>
          <a:bodyPr/>
          <a:lstStyle/>
          <a:p>
            <a:endParaRPr lang="en-US" dirty="0"/>
          </a:p>
        </p:txBody>
      </p:sp>
      <p:sp>
        <p:nvSpPr>
          <p:cNvPr id="14" name="Rectangle 10"/>
          <p:cNvSpPr>
            <a:spLocks noChangeArrowheads="1"/>
          </p:cNvSpPr>
          <p:nvPr/>
        </p:nvSpPr>
        <p:spPr bwMode="auto">
          <a:xfrm>
            <a:off x="3708400" y="4191000"/>
            <a:ext cx="1054100" cy="685800"/>
          </a:xfrm>
          <a:prstGeom prst="rect">
            <a:avLst/>
          </a:prstGeom>
          <a:solidFill>
            <a:srgbClr val="7030A0">
              <a:alpha val="50195"/>
            </a:srgbClr>
          </a:solidFill>
          <a:ln w="12700" cap="sq" algn="ctr">
            <a:solidFill>
              <a:srgbClr val="7030A0">
                <a:alpha val="50195"/>
              </a:srgbClr>
            </a:solidFill>
            <a:round/>
            <a:headEnd type="none" w="sm" len="sm"/>
            <a:tailEnd type="none" w="sm" len="sm"/>
          </a:ln>
        </p:spPr>
        <p:txBody>
          <a:bodyPr/>
          <a:lstStyle>
            <a:lvl1pPr>
              <a:spcBef>
                <a:spcPct val="100000"/>
              </a:spcBef>
              <a:buClr>
                <a:schemeClr val="tx1"/>
              </a:buClr>
              <a:buFont typeface="Wingdings" panose="05000000000000000000" pitchFamily="2" charset="2"/>
              <a:buChar char="§"/>
              <a:defRPr sz="2400">
                <a:solidFill>
                  <a:schemeClr val="tx1"/>
                </a:solidFill>
                <a:latin typeface="Verdana" panose="020B0604030504040204" pitchFamily="34" charset="0"/>
              </a:defRPr>
            </a:lvl1pPr>
            <a:lvl2pPr marL="742950" indent="-285750">
              <a:spcBef>
                <a:spcPct val="20000"/>
              </a:spcBef>
              <a:buClr>
                <a:schemeClr val="tx1"/>
              </a:buClr>
              <a:buFont typeface="Verdana" panose="020B0604030504040204" pitchFamily="34" charset="0"/>
              <a:buChar char="−"/>
              <a:defRPr sz="2200">
                <a:solidFill>
                  <a:schemeClr val="tx1"/>
                </a:solidFill>
                <a:latin typeface="Verdana" panose="020B0604030504040204" pitchFamily="34" charset="0"/>
              </a:defRPr>
            </a:lvl2pPr>
            <a:lvl3pPr marL="1143000" indent="-228600">
              <a:spcBef>
                <a:spcPct val="20000"/>
              </a:spcBef>
              <a:buClr>
                <a:schemeClr val="tx1"/>
              </a:buClr>
              <a:buFont typeface="Wingdings" panose="05000000000000000000" pitchFamily="2" charset="2"/>
              <a:buChar char="§"/>
              <a:defRPr sz="2000">
                <a:solidFill>
                  <a:schemeClr val="tx1"/>
                </a:solidFill>
                <a:latin typeface="Verdana" panose="020B0604030504040204" pitchFamily="34" charset="0"/>
              </a:defRPr>
            </a:lvl3pPr>
            <a:lvl4pPr marL="1600200" indent="-228600">
              <a:spcBef>
                <a:spcPct val="20000"/>
              </a:spcBef>
              <a:buClr>
                <a:schemeClr val="tx1"/>
              </a:buClr>
              <a:buFont typeface="Verdana" panose="020B0604030504040204" pitchFamily="34" charset="0"/>
              <a:buChar char="−"/>
              <a:defRPr>
                <a:solidFill>
                  <a:schemeClr val="tx1"/>
                </a:solidFill>
                <a:latin typeface="Verdana" panose="020B0604030504040204" pitchFamily="34" charset="0"/>
              </a:defRPr>
            </a:lvl4pPr>
            <a:lvl5pPr marL="2057400" indent="-228600">
              <a:spcBef>
                <a:spcPct val="20000"/>
              </a:spcBef>
              <a:buClr>
                <a:schemeClr val="tx1"/>
              </a:buClr>
              <a:buFont typeface="Wingdings" panose="05000000000000000000" pitchFamily="2" charset="2"/>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9pPr>
          </a:lstStyle>
          <a:p>
            <a:pPr eaLnBrk="1" hangingPunct="1">
              <a:spcBef>
                <a:spcPct val="0"/>
              </a:spcBef>
              <a:buClrTx/>
              <a:buFontTx/>
              <a:buNone/>
            </a:pPr>
            <a:endParaRPr lang="en-US" altLang="en-US" dirty="0">
              <a:latin typeface="Book Antiqua" panose="02040602050305030304" pitchFamily="18" charset="0"/>
            </a:endParaRPr>
          </a:p>
        </p:txBody>
      </p:sp>
      <p:sp>
        <p:nvSpPr>
          <p:cNvPr id="15" name="Rectangle 11"/>
          <p:cNvSpPr>
            <a:spLocks noChangeArrowheads="1"/>
          </p:cNvSpPr>
          <p:nvPr/>
        </p:nvSpPr>
        <p:spPr bwMode="auto">
          <a:xfrm>
            <a:off x="4083050" y="4889500"/>
            <a:ext cx="673100" cy="381000"/>
          </a:xfrm>
          <a:prstGeom prst="rect">
            <a:avLst/>
          </a:prstGeom>
          <a:solidFill>
            <a:srgbClr val="7030A0">
              <a:alpha val="50195"/>
            </a:srgbClr>
          </a:solidFill>
          <a:ln w="12700" cap="sq" algn="ctr">
            <a:solidFill>
              <a:srgbClr val="7030A0">
                <a:alpha val="50195"/>
              </a:srgbClr>
            </a:solidFill>
            <a:round/>
            <a:headEnd type="none" w="sm" len="sm"/>
            <a:tailEnd type="none" w="sm" len="sm"/>
          </a:ln>
        </p:spPr>
        <p:txBody>
          <a:bodyPr/>
          <a:lstStyle>
            <a:lvl1pPr>
              <a:spcBef>
                <a:spcPct val="100000"/>
              </a:spcBef>
              <a:buClr>
                <a:schemeClr val="tx1"/>
              </a:buClr>
              <a:buFont typeface="Wingdings" panose="05000000000000000000" pitchFamily="2" charset="2"/>
              <a:buChar char="§"/>
              <a:defRPr sz="2400">
                <a:solidFill>
                  <a:schemeClr val="tx1"/>
                </a:solidFill>
                <a:latin typeface="Verdana" panose="020B0604030504040204" pitchFamily="34" charset="0"/>
              </a:defRPr>
            </a:lvl1pPr>
            <a:lvl2pPr marL="742950" indent="-285750">
              <a:spcBef>
                <a:spcPct val="20000"/>
              </a:spcBef>
              <a:buClr>
                <a:schemeClr val="tx1"/>
              </a:buClr>
              <a:buFont typeface="Verdana" panose="020B0604030504040204" pitchFamily="34" charset="0"/>
              <a:buChar char="−"/>
              <a:defRPr sz="2200">
                <a:solidFill>
                  <a:schemeClr val="tx1"/>
                </a:solidFill>
                <a:latin typeface="Verdana" panose="020B0604030504040204" pitchFamily="34" charset="0"/>
              </a:defRPr>
            </a:lvl2pPr>
            <a:lvl3pPr marL="1143000" indent="-228600">
              <a:spcBef>
                <a:spcPct val="20000"/>
              </a:spcBef>
              <a:buClr>
                <a:schemeClr val="tx1"/>
              </a:buClr>
              <a:buFont typeface="Wingdings" panose="05000000000000000000" pitchFamily="2" charset="2"/>
              <a:buChar char="§"/>
              <a:defRPr sz="2000">
                <a:solidFill>
                  <a:schemeClr val="tx1"/>
                </a:solidFill>
                <a:latin typeface="Verdana" panose="020B0604030504040204" pitchFamily="34" charset="0"/>
              </a:defRPr>
            </a:lvl3pPr>
            <a:lvl4pPr marL="1600200" indent="-228600">
              <a:spcBef>
                <a:spcPct val="20000"/>
              </a:spcBef>
              <a:buClr>
                <a:schemeClr val="tx1"/>
              </a:buClr>
              <a:buFont typeface="Verdana" panose="020B0604030504040204" pitchFamily="34" charset="0"/>
              <a:buChar char="−"/>
              <a:defRPr>
                <a:solidFill>
                  <a:schemeClr val="tx1"/>
                </a:solidFill>
                <a:latin typeface="Verdana" panose="020B0604030504040204" pitchFamily="34" charset="0"/>
              </a:defRPr>
            </a:lvl4pPr>
            <a:lvl5pPr marL="2057400" indent="-228600">
              <a:spcBef>
                <a:spcPct val="20000"/>
              </a:spcBef>
              <a:buClr>
                <a:schemeClr val="tx1"/>
              </a:buClr>
              <a:buFont typeface="Wingdings" panose="05000000000000000000" pitchFamily="2" charset="2"/>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9pPr>
          </a:lstStyle>
          <a:p>
            <a:pPr eaLnBrk="1" hangingPunct="1">
              <a:spcBef>
                <a:spcPct val="0"/>
              </a:spcBef>
              <a:buClrTx/>
              <a:buFontTx/>
              <a:buNone/>
            </a:pPr>
            <a:endParaRPr lang="en-US" altLang="en-US" dirty="0">
              <a:latin typeface="Book Antiqua" panose="02040602050305030304" pitchFamily="18" charset="0"/>
            </a:endParaRPr>
          </a:p>
        </p:txBody>
      </p:sp>
      <p:sp>
        <p:nvSpPr>
          <p:cNvPr id="16" name="Rectangle 12"/>
          <p:cNvSpPr>
            <a:spLocks noChangeArrowheads="1"/>
          </p:cNvSpPr>
          <p:nvPr/>
        </p:nvSpPr>
        <p:spPr bwMode="auto">
          <a:xfrm>
            <a:off x="4762500" y="4911725"/>
            <a:ext cx="723900" cy="720725"/>
          </a:xfrm>
          <a:prstGeom prst="rect">
            <a:avLst/>
          </a:prstGeom>
          <a:solidFill>
            <a:srgbClr val="7030A0">
              <a:alpha val="50195"/>
            </a:srgbClr>
          </a:solidFill>
          <a:ln w="12700" cap="sq" algn="ctr">
            <a:solidFill>
              <a:srgbClr val="7030A0">
                <a:alpha val="50195"/>
              </a:srgbClr>
            </a:solidFill>
            <a:round/>
            <a:headEnd type="none" w="sm" len="sm"/>
            <a:tailEnd type="none" w="sm" len="sm"/>
          </a:ln>
        </p:spPr>
        <p:txBody>
          <a:bodyPr/>
          <a:lstStyle>
            <a:lvl1pPr>
              <a:spcBef>
                <a:spcPct val="100000"/>
              </a:spcBef>
              <a:buClr>
                <a:schemeClr val="tx1"/>
              </a:buClr>
              <a:buFont typeface="Wingdings" panose="05000000000000000000" pitchFamily="2" charset="2"/>
              <a:buChar char="§"/>
              <a:defRPr sz="2400">
                <a:solidFill>
                  <a:schemeClr val="tx1"/>
                </a:solidFill>
                <a:latin typeface="Verdana" panose="020B0604030504040204" pitchFamily="34" charset="0"/>
              </a:defRPr>
            </a:lvl1pPr>
            <a:lvl2pPr marL="742950" indent="-285750">
              <a:spcBef>
                <a:spcPct val="20000"/>
              </a:spcBef>
              <a:buClr>
                <a:schemeClr val="tx1"/>
              </a:buClr>
              <a:buFont typeface="Verdana" panose="020B0604030504040204" pitchFamily="34" charset="0"/>
              <a:buChar char="−"/>
              <a:defRPr sz="2200">
                <a:solidFill>
                  <a:schemeClr val="tx1"/>
                </a:solidFill>
                <a:latin typeface="Verdana" panose="020B0604030504040204" pitchFamily="34" charset="0"/>
              </a:defRPr>
            </a:lvl2pPr>
            <a:lvl3pPr marL="1143000" indent="-228600">
              <a:spcBef>
                <a:spcPct val="20000"/>
              </a:spcBef>
              <a:buClr>
                <a:schemeClr val="tx1"/>
              </a:buClr>
              <a:buFont typeface="Wingdings" panose="05000000000000000000" pitchFamily="2" charset="2"/>
              <a:buChar char="§"/>
              <a:defRPr sz="2000">
                <a:solidFill>
                  <a:schemeClr val="tx1"/>
                </a:solidFill>
                <a:latin typeface="Verdana" panose="020B0604030504040204" pitchFamily="34" charset="0"/>
              </a:defRPr>
            </a:lvl3pPr>
            <a:lvl4pPr marL="1600200" indent="-228600">
              <a:spcBef>
                <a:spcPct val="20000"/>
              </a:spcBef>
              <a:buClr>
                <a:schemeClr val="tx1"/>
              </a:buClr>
              <a:buFont typeface="Verdana" panose="020B0604030504040204" pitchFamily="34" charset="0"/>
              <a:buChar char="−"/>
              <a:defRPr>
                <a:solidFill>
                  <a:schemeClr val="tx1"/>
                </a:solidFill>
                <a:latin typeface="Verdana" panose="020B0604030504040204" pitchFamily="34" charset="0"/>
              </a:defRPr>
            </a:lvl4pPr>
            <a:lvl5pPr marL="2057400" indent="-228600">
              <a:spcBef>
                <a:spcPct val="20000"/>
              </a:spcBef>
              <a:buClr>
                <a:schemeClr val="tx1"/>
              </a:buClr>
              <a:buFont typeface="Wingdings" panose="05000000000000000000" pitchFamily="2" charset="2"/>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9pPr>
          </a:lstStyle>
          <a:p>
            <a:pPr eaLnBrk="1" hangingPunct="1">
              <a:spcBef>
                <a:spcPct val="0"/>
              </a:spcBef>
              <a:buClrTx/>
              <a:buFontTx/>
              <a:buNone/>
            </a:pPr>
            <a:endParaRPr lang="en-US" altLang="en-US" dirty="0">
              <a:latin typeface="Book Antiqua" panose="02040602050305030304" pitchFamily="18" charset="0"/>
            </a:endParaRPr>
          </a:p>
        </p:txBody>
      </p:sp>
      <p:sp>
        <p:nvSpPr>
          <p:cNvPr id="17" name="Rectangle 13"/>
          <p:cNvSpPr>
            <a:spLocks noChangeArrowheads="1"/>
          </p:cNvSpPr>
          <p:nvPr/>
        </p:nvSpPr>
        <p:spPr bwMode="auto">
          <a:xfrm>
            <a:off x="2165350" y="4171950"/>
            <a:ext cx="590550" cy="323850"/>
          </a:xfrm>
          <a:prstGeom prst="rect">
            <a:avLst/>
          </a:prstGeom>
          <a:solidFill>
            <a:srgbClr val="7030A0">
              <a:alpha val="50195"/>
            </a:srgbClr>
          </a:solidFill>
          <a:ln w="12700" cap="sq" algn="ctr">
            <a:solidFill>
              <a:srgbClr val="7030A0">
                <a:alpha val="50195"/>
              </a:srgbClr>
            </a:solidFill>
            <a:round/>
            <a:headEnd type="none" w="sm" len="sm"/>
            <a:tailEnd type="none" w="sm" len="sm"/>
          </a:ln>
        </p:spPr>
        <p:txBody>
          <a:bodyPr/>
          <a:lstStyle>
            <a:lvl1pPr>
              <a:spcBef>
                <a:spcPct val="100000"/>
              </a:spcBef>
              <a:buClr>
                <a:schemeClr val="tx1"/>
              </a:buClr>
              <a:buFont typeface="Wingdings" panose="05000000000000000000" pitchFamily="2" charset="2"/>
              <a:buChar char="§"/>
              <a:defRPr sz="2400">
                <a:solidFill>
                  <a:schemeClr val="tx1"/>
                </a:solidFill>
                <a:latin typeface="Verdana" panose="020B0604030504040204" pitchFamily="34" charset="0"/>
              </a:defRPr>
            </a:lvl1pPr>
            <a:lvl2pPr marL="742950" indent="-285750">
              <a:spcBef>
                <a:spcPct val="20000"/>
              </a:spcBef>
              <a:buClr>
                <a:schemeClr val="tx1"/>
              </a:buClr>
              <a:buFont typeface="Verdana" panose="020B0604030504040204" pitchFamily="34" charset="0"/>
              <a:buChar char="−"/>
              <a:defRPr sz="2200">
                <a:solidFill>
                  <a:schemeClr val="tx1"/>
                </a:solidFill>
                <a:latin typeface="Verdana" panose="020B0604030504040204" pitchFamily="34" charset="0"/>
              </a:defRPr>
            </a:lvl2pPr>
            <a:lvl3pPr marL="1143000" indent="-228600">
              <a:spcBef>
                <a:spcPct val="20000"/>
              </a:spcBef>
              <a:buClr>
                <a:schemeClr val="tx1"/>
              </a:buClr>
              <a:buFont typeface="Wingdings" panose="05000000000000000000" pitchFamily="2" charset="2"/>
              <a:buChar char="§"/>
              <a:defRPr sz="2000">
                <a:solidFill>
                  <a:schemeClr val="tx1"/>
                </a:solidFill>
                <a:latin typeface="Verdana" panose="020B0604030504040204" pitchFamily="34" charset="0"/>
              </a:defRPr>
            </a:lvl3pPr>
            <a:lvl4pPr marL="1600200" indent="-228600">
              <a:spcBef>
                <a:spcPct val="20000"/>
              </a:spcBef>
              <a:buClr>
                <a:schemeClr val="tx1"/>
              </a:buClr>
              <a:buFont typeface="Verdana" panose="020B0604030504040204" pitchFamily="34" charset="0"/>
              <a:buChar char="−"/>
              <a:defRPr>
                <a:solidFill>
                  <a:schemeClr val="tx1"/>
                </a:solidFill>
                <a:latin typeface="Verdana" panose="020B0604030504040204" pitchFamily="34" charset="0"/>
              </a:defRPr>
            </a:lvl4pPr>
            <a:lvl5pPr marL="2057400" indent="-228600">
              <a:spcBef>
                <a:spcPct val="20000"/>
              </a:spcBef>
              <a:buClr>
                <a:schemeClr val="tx1"/>
              </a:buClr>
              <a:buFont typeface="Wingdings" panose="05000000000000000000" pitchFamily="2" charset="2"/>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9pPr>
          </a:lstStyle>
          <a:p>
            <a:pPr eaLnBrk="1" hangingPunct="1">
              <a:spcBef>
                <a:spcPct val="0"/>
              </a:spcBef>
              <a:buClrTx/>
              <a:buFontTx/>
              <a:buNone/>
            </a:pPr>
            <a:endParaRPr lang="en-US" altLang="en-US" dirty="0">
              <a:latin typeface="Book Antiqua" panose="02040602050305030304" pitchFamily="18" charset="0"/>
            </a:endParaRPr>
          </a:p>
        </p:txBody>
      </p:sp>
      <p:sp>
        <p:nvSpPr>
          <p:cNvPr id="18" name="Freeform: Shape 14"/>
          <p:cNvSpPr>
            <a:spLocks/>
          </p:cNvSpPr>
          <p:nvPr/>
        </p:nvSpPr>
        <p:spPr bwMode="auto">
          <a:xfrm>
            <a:off x="1233488" y="2001838"/>
            <a:ext cx="722312" cy="1296987"/>
          </a:xfrm>
          <a:custGeom>
            <a:avLst/>
            <a:gdLst>
              <a:gd name="T0" fmla="*/ 18164 w 723094"/>
              <a:gd name="T1" fmla="*/ 1264723 h 1298082"/>
              <a:gd name="T2" fmla="*/ 18164 w 723094"/>
              <a:gd name="T3" fmla="*/ 1264723 h 1298082"/>
              <a:gd name="T4" fmla="*/ 5520 w 723094"/>
              <a:gd name="T5" fmla="*/ 93933 h 1298082"/>
              <a:gd name="T6" fmla="*/ 11842 w 723094"/>
              <a:gd name="T7" fmla="*/ 24316 h 1298082"/>
              <a:gd name="T8" fmla="*/ 252100 w 723094"/>
              <a:gd name="T9" fmla="*/ 17990 h 1298082"/>
              <a:gd name="T10" fmla="*/ 542939 w 723094"/>
              <a:gd name="T11" fmla="*/ 17990 h 1298082"/>
              <a:gd name="T12" fmla="*/ 599842 w 723094"/>
              <a:gd name="T13" fmla="*/ 24316 h 1298082"/>
              <a:gd name="T14" fmla="*/ 618810 w 723094"/>
              <a:gd name="T15" fmla="*/ 17990 h 1298082"/>
              <a:gd name="T16" fmla="*/ 637778 w 723094"/>
              <a:gd name="T17" fmla="*/ 24316 h 1298082"/>
              <a:gd name="T18" fmla="*/ 644100 w 723094"/>
              <a:gd name="T19" fmla="*/ 271134 h 1298082"/>
              <a:gd name="T20" fmla="*/ 650423 w 723094"/>
              <a:gd name="T21" fmla="*/ 562249 h 1298082"/>
              <a:gd name="T22" fmla="*/ 656745 w 723094"/>
              <a:gd name="T23" fmla="*/ 581234 h 1298082"/>
              <a:gd name="T24" fmla="*/ 663068 w 723094"/>
              <a:gd name="T25" fmla="*/ 669835 h 1298082"/>
              <a:gd name="T26" fmla="*/ 669391 w 723094"/>
              <a:gd name="T27" fmla="*/ 688820 h 1298082"/>
              <a:gd name="T28" fmla="*/ 688358 w 723094"/>
              <a:gd name="T29" fmla="*/ 701478 h 1298082"/>
              <a:gd name="T30" fmla="*/ 713649 w 723094"/>
              <a:gd name="T31" fmla="*/ 733121 h 1298082"/>
              <a:gd name="T32" fmla="*/ 719972 w 723094"/>
              <a:gd name="T33" fmla="*/ 752106 h 1298082"/>
              <a:gd name="T34" fmla="*/ 713649 w 723094"/>
              <a:gd name="T35" fmla="*/ 796407 h 1298082"/>
              <a:gd name="T36" fmla="*/ 701003 w 723094"/>
              <a:gd name="T37" fmla="*/ 815393 h 1298082"/>
              <a:gd name="T38" fmla="*/ 694680 w 723094"/>
              <a:gd name="T39" fmla="*/ 834379 h 1298082"/>
              <a:gd name="T40" fmla="*/ 675713 w 723094"/>
              <a:gd name="T41" fmla="*/ 872351 h 1298082"/>
              <a:gd name="T42" fmla="*/ 669391 w 723094"/>
              <a:gd name="T43" fmla="*/ 916650 h 1298082"/>
              <a:gd name="T44" fmla="*/ 663068 w 723094"/>
              <a:gd name="T45" fmla="*/ 935636 h 1298082"/>
              <a:gd name="T46" fmla="*/ 656745 w 723094"/>
              <a:gd name="T47" fmla="*/ 979937 h 1298082"/>
              <a:gd name="T48" fmla="*/ 644100 w 723094"/>
              <a:gd name="T49" fmla="*/ 1017908 h 1298082"/>
              <a:gd name="T50" fmla="*/ 637778 w 723094"/>
              <a:gd name="T51" fmla="*/ 1036894 h 1298082"/>
              <a:gd name="T52" fmla="*/ 644100 w 723094"/>
              <a:gd name="T53" fmla="*/ 1106508 h 1298082"/>
              <a:gd name="T54" fmla="*/ 637778 w 723094"/>
              <a:gd name="T55" fmla="*/ 1125494 h 1298082"/>
              <a:gd name="T56" fmla="*/ 403842 w 723094"/>
              <a:gd name="T57" fmla="*/ 1131823 h 1298082"/>
              <a:gd name="T58" fmla="*/ 391197 w 723094"/>
              <a:gd name="T59" fmla="*/ 1150809 h 1298082"/>
              <a:gd name="T60" fmla="*/ 18164 w 723094"/>
              <a:gd name="T61" fmla="*/ 1264723 h 129808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23094" h="1298082">
                <a:moveTo>
                  <a:pt x="18244" y="1269000"/>
                </a:moveTo>
                <a:lnTo>
                  <a:pt x="18244" y="1269000"/>
                </a:lnTo>
                <a:cubicBezTo>
                  <a:pt x="14963" y="1009762"/>
                  <a:pt x="5544" y="308294"/>
                  <a:pt x="5544" y="94250"/>
                </a:cubicBezTo>
                <a:cubicBezTo>
                  <a:pt x="5544" y="70871"/>
                  <a:pt x="-10451" y="31276"/>
                  <a:pt x="11894" y="24400"/>
                </a:cubicBezTo>
                <a:cubicBezTo>
                  <a:pt x="88797" y="738"/>
                  <a:pt x="172761" y="20167"/>
                  <a:pt x="253194" y="18050"/>
                </a:cubicBezTo>
                <a:cubicBezTo>
                  <a:pt x="357772" y="-16809"/>
                  <a:pt x="276993" y="7731"/>
                  <a:pt x="545294" y="18050"/>
                </a:cubicBezTo>
                <a:cubicBezTo>
                  <a:pt x="564447" y="18787"/>
                  <a:pt x="583394" y="22283"/>
                  <a:pt x="602444" y="24400"/>
                </a:cubicBezTo>
                <a:lnTo>
                  <a:pt x="621494" y="18050"/>
                </a:lnTo>
                <a:cubicBezTo>
                  <a:pt x="627844" y="20167"/>
                  <a:pt x="639878" y="17740"/>
                  <a:pt x="640544" y="24400"/>
                </a:cubicBezTo>
                <a:cubicBezTo>
                  <a:pt x="648761" y="106567"/>
                  <a:pt x="644952" y="189496"/>
                  <a:pt x="646894" y="272050"/>
                </a:cubicBezTo>
                <a:cubicBezTo>
                  <a:pt x="649185" y="369413"/>
                  <a:pt x="649272" y="466841"/>
                  <a:pt x="653244" y="564150"/>
                </a:cubicBezTo>
                <a:cubicBezTo>
                  <a:pt x="653517" y="570838"/>
                  <a:pt x="657477" y="576850"/>
                  <a:pt x="659594" y="583200"/>
                </a:cubicBezTo>
                <a:cubicBezTo>
                  <a:pt x="661711" y="612833"/>
                  <a:pt x="662473" y="642595"/>
                  <a:pt x="665944" y="672100"/>
                </a:cubicBezTo>
                <a:cubicBezTo>
                  <a:pt x="666726" y="678748"/>
                  <a:pt x="668113" y="685923"/>
                  <a:pt x="672294" y="691150"/>
                </a:cubicBezTo>
                <a:cubicBezTo>
                  <a:pt x="677062" y="697109"/>
                  <a:pt x="684994" y="699617"/>
                  <a:pt x="691344" y="703850"/>
                </a:cubicBezTo>
                <a:cubicBezTo>
                  <a:pt x="707305" y="751733"/>
                  <a:pt x="683918" y="694568"/>
                  <a:pt x="716744" y="735600"/>
                </a:cubicBezTo>
                <a:cubicBezTo>
                  <a:pt x="720925" y="740827"/>
                  <a:pt x="720977" y="748300"/>
                  <a:pt x="723094" y="754650"/>
                </a:cubicBezTo>
                <a:cubicBezTo>
                  <a:pt x="720977" y="769467"/>
                  <a:pt x="721045" y="784764"/>
                  <a:pt x="716744" y="799100"/>
                </a:cubicBezTo>
                <a:cubicBezTo>
                  <a:pt x="714551" y="806410"/>
                  <a:pt x="707457" y="811324"/>
                  <a:pt x="704044" y="818150"/>
                </a:cubicBezTo>
                <a:cubicBezTo>
                  <a:pt x="701051" y="824137"/>
                  <a:pt x="700687" y="831213"/>
                  <a:pt x="697694" y="837200"/>
                </a:cubicBezTo>
                <a:cubicBezTo>
                  <a:pt x="673075" y="886439"/>
                  <a:pt x="694605" y="827417"/>
                  <a:pt x="678644" y="875300"/>
                </a:cubicBezTo>
                <a:cubicBezTo>
                  <a:pt x="676527" y="890117"/>
                  <a:pt x="675229" y="905074"/>
                  <a:pt x="672294" y="919750"/>
                </a:cubicBezTo>
                <a:cubicBezTo>
                  <a:pt x="670981" y="926314"/>
                  <a:pt x="667257" y="932236"/>
                  <a:pt x="665944" y="938800"/>
                </a:cubicBezTo>
                <a:cubicBezTo>
                  <a:pt x="663009" y="953476"/>
                  <a:pt x="662959" y="968666"/>
                  <a:pt x="659594" y="983250"/>
                </a:cubicBezTo>
                <a:cubicBezTo>
                  <a:pt x="656584" y="996294"/>
                  <a:pt x="651127" y="1008650"/>
                  <a:pt x="646894" y="1021350"/>
                </a:cubicBezTo>
                <a:lnTo>
                  <a:pt x="640544" y="1040400"/>
                </a:lnTo>
                <a:cubicBezTo>
                  <a:pt x="642661" y="1063683"/>
                  <a:pt x="646894" y="1086871"/>
                  <a:pt x="646894" y="1110250"/>
                </a:cubicBezTo>
                <a:cubicBezTo>
                  <a:pt x="646894" y="1116943"/>
                  <a:pt x="647201" y="1128599"/>
                  <a:pt x="640544" y="1129300"/>
                </a:cubicBezTo>
                <a:cubicBezTo>
                  <a:pt x="562629" y="1137502"/>
                  <a:pt x="483911" y="1133533"/>
                  <a:pt x="405594" y="1135650"/>
                </a:cubicBezTo>
                <a:cubicBezTo>
                  <a:pt x="401361" y="1142000"/>
                  <a:pt x="393841" y="1147127"/>
                  <a:pt x="392894" y="1154700"/>
                </a:cubicBezTo>
                <a:cubicBezTo>
                  <a:pt x="361954" y="1402221"/>
                  <a:pt x="80686" y="1249950"/>
                  <a:pt x="18244" y="1269000"/>
                </a:cubicBezTo>
                <a:close/>
              </a:path>
            </a:pathLst>
          </a:custGeom>
          <a:solidFill>
            <a:srgbClr val="7030A0">
              <a:alpha val="50195"/>
            </a:srgbClr>
          </a:solidFill>
          <a:ln w="12700" cap="sq" cmpd="sng" algn="ctr">
            <a:solidFill>
              <a:srgbClr val="7030A0">
                <a:alpha val="50195"/>
              </a:srgbClr>
            </a:solidFill>
            <a:prstDash val="solid"/>
            <a:round/>
            <a:headEnd type="none" w="sm" len="sm"/>
            <a:tailEnd type="none" w="sm" len="sm"/>
          </a:ln>
        </p:spPr>
        <p:txBody>
          <a:bodyPr/>
          <a:lstStyle/>
          <a:p>
            <a:endParaRPr lang="en-US" dirty="0"/>
          </a:p>
        </p:txBody>
      </p:sp>
      <p:sp>
        <p:nvSpPr>
          <p:cNvPr id="19" name="Freeform: Shape 19"/>
          <p:cNvSpPr>
            <a:spLocks/>
          </p:cNvSpPr>
          <p:nvPr/>
        </p:nvSpPr>
        <p:spPr bwMode="auto">
          <a:xfrm>
            <a:off x="3954463" y="4191000"/>
            <a:ext cx="514350" cy="1325563"/>
          </a:xfrm>
          <a:custGeom>
            <a:avLst/>
            <a:gdLst>
              <a:gd name="T0" fmla="*/ 216656 w 514489"/>
              <a:gd name="T1" fmla="*/ 1307340 h 1326356"/>
              <a:gd name="T2" fmla="*/ 214278 w 514489"/>
              <a:gd name="T3" fmla="*/ 1212261 h 1326356"/>
              <a:gd name="T4" fmla="*/ 214278 w 514489"/>
              <a:gd name="T5" fmla="*/ 1133820 h 1326356"/>
              <a:gd name="T6" fmla="*/ 278521 w 514489"/>
              <a:gd name="T7" fmla="*/ 1133820 h 1326356"/>
              <a:gd name="T8" fmla="*/ 318969 w 514489"/>
              <a:gd name="T9" fmla="*/ 1124312 h 1326356"/>
              <a:gd name="T10" fmla="*/ 323726 w 514489"/>
              <a:gd name="T11" fmla="*/ 1050626 h 1326356"/>
              <a:gd name="T12" fmla="*/ 335623 w 514489"/>
              <a:gd name="T13" fmla="*/ 967432 h 1326356"/>
              <a:gd name="T14" fmla="*/ 342760 w 514489"/>
              <a:gd name="T15" fmla="*/ 946039 h 1326356"/>
              <a:gd name="T16" fmla="*/ 359417 w 514489"/>
              <a:gd name="T17" fmla="*/ 917515 h 1326356"/>
              <a:gd name="T18" fmla="*/ 371314 w 514489"/>
              <a:gd name="T19" fmla="*/ 908007 h 1326356"/>
              <a:gd name="T20" fmla="*/ 397487 w 514489"/>
              <a:gd name="T21" fmla="*/ 865221 h 1326356"/>
              <a:gd name="T22" fmla="*/ 407003 w 514489"/>
              <a:gd name="T23" fmla="*/ 843829 h 1326356"/>
              <a:gd name="T24" fmla="*/ 421279 w 514489"/>
              <a:gd name="T25" fmla="*/ 815305 h 1326356"/>
              <a:gd name="T26" fmla="*/ 428416 w 514489"/>
              <a:gd name="T27" fmla="*/ 796289 h 1326356"/>
              <a:gd name="T28" fmla="*/ 435554 w 514489"/>
              <a:gd name="T29" fmla="*/ 760634 h 1326356"/>
              <a:gd name="T30" fmla="*/ 442692 w 514489"/>
              <a:gd name="T31" fmla="*/ 732111 h 1326356"/>
              <a:gd name="T32" fmla="*/ 452211 w 514489"/>
              <a:gd name="T33" fmla="*/ 684570 h 1326356"/>
              <a:gd name="T34" fmla="*/ 468865 w 514489"/>
              <a:gd name="T35" fmla="*/ 658424 h 1326356"/>
              <a:gd name="T36" fmla="*/ 473624 w 514489"/>
              <a:gd name="T37" fmla="*/ 629900 h 1326356"/>
              <a:gd name="T38" fmla="*/ 480762 w 514489"/>
              <a:gd name="T39" fmla="*/ 601376 h 1326356"/>
              <a:gd name="T40" fmla="*/ 490279 w 514489"/>
              <a:gd name="T41" fmla="*/ 568099 h 1326356"/>
              <a:gd name="T42" fmla="*/ 490279 w 514489"/>
              <a:gd name="T43" fmla="*/ 534821 h 1326356"/>
              <a:gd name="T44" fmla="*/ 497419 w 514489"/>
              <a:gd name="T45" fmla="*/ 508675 h 1326356"/>
              <a:gd name="T46" fmla="*/ 506935 w 514489"/>
              <a:gd name="T47" fmla="*/ 458757 h 1326356"/>
              <a:gd name="T48" fmla="*/ 514072 w 514489"/>
              <a:gd name="T49" fmla="*/ 430233 h 1326356"/>
              <a:gd name="T50" fmla="*/ 504556 w 514489"/>
              <a:gd name="T51" fmla="*/ 294746 h 1326356"/>
              <a:gd name="T52" fmla="*/ 492659 w 514489"/>
              <a:gd name="T53" fmla="*/ 259091 h 1326356"/>
              <a:gd name="T54" fmla="*/ 480762 w 514489"/>
              <a:gd name="T55" fmla="*/ 230567 h 1326356"/>
              <a:gd name="T56" fmla="*/ 471246 w 514489"/>
              <a:gd name="T57" fmla="*/ 218682 h 1326356"/>
              <a:gd name="T58" fmla="*/ 452211 w 514489"/>
              <a:gd name="T59" fmla="*/ 213929 h 1326356"/>
              <a:gd name="T60" fmla="*/ 295174 w 514489"/>
              <a:gd name="T61" fmla="*/ 218682 h 1326356"/>
              <a:gd name="T62" fmla="*/ 73898 w 514489"/>
              <a:gd name="T63" fmla="*/ 223436 h 1326356"/>
              <a:gd name="T64" fmla="*/ 52485 w 514489"/>
              <a:gd name="T65" fmla="*/ 213929 h 1326356"/>
              <a:gd name="T66" fmla="*/ 26312 w 514489"/>
              <a:gd name="T67" fmla="*/ 187783 h 1326356"/>
              <a:gd name="T68" fmla="*/ 12037 w 514489"/>
              <a:gd name="T69" fmla="*/ 111718 h 1326356"/>
              <a:gd name="T70" fmla="*/ 14415 w 514489"/>
              <a:gd name="T71" fmla="*/ 40409 h 1326356"/>
              <a:gd name="T72" fmla="*/ 2518 w 514489"/>
              <a:gd name="T73" fmla="*/ 16639 h 13263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14489" h="1326356">
                <a:moveTo>
                  <a:pt x="214452" y="1326356"/>
                </a:moveTo>
                <a:cubicBezTo>
                  <a:pt x="215246" y="1320800"/>
                  <a:pt x="215732" y="1315191"/>
                  <a:pt x="216833" y="1309688"/>
                </a:cubicBezTo>
                <a:cubicBezTo>
                  <a:pt x="217325" y="1307227"/>
                  <a:pt x="219214" y="1305054"/>
                  <a:pt x="219214" y="1302544"/>
                </a:cubicBezTo>
                <a:cubicBezTo>
                  <a:pt x="219214" y="1277844"/>
                  <a:pt x="217152" y="1241444"/>
                  <a:pt x="214452" y="1214438"/>
                </a:cubicBezTo>
                <a:cubicBezTo>
                  <a:pt x="213815" y="1208070"/>
                  <a:pt x="212865" y="1201738"/>
                  <a:pt x="212071" y="1195388"/>
                </a:cubicBezTo>
                <a:cubicBezTo>
                  <a:pt x="212865" y="1175544"/>
                  <a:pt x="205571" y="1153619"/>
                  <a:pt x="214452" y="1135856"/>
                </a:cubicBezTo>
                <a:cubicBezTo>
                  <a:pt x="218726" y="1127307"/>
                  <a:pt x="233469" y="1133475"/>
                  <a:pt x="243027" y="1133475"/>
                </a:cubicBezTo>
                <a:cubicBezTo>
                  <a:pt x="254960" y="1133475"/>
                  <a:pt x="266840" y="1135062"/>
                  <a:pt x="278746" y="1135856"/>
                </a:cubicBezTo>
                <a:cubicBezTo>
                  <a:pt x="291446" y="1135062"/>
                  <a:pt x="304459" y="1136389"/>
                  <a:pt x="316846" y="1133475"/>
                </a:cubicBezTo>
                <a:cubicBezTo>
                  <a:pt x="319289" y="1132900"/>
                  <a:pt x="319000" y="1128831"/>
                  <a:pt x="319227" y="1126331"/>
                </a:cubicBezTo>
                <a:cubicBezTo>
                  <a:pt x="320594" y="1111291"/>
                  <a:pt x="320636" y="1096159"/>
                  <a:pt x="321608" y="1081088"/>
                </a:cubicBezTo>
                <a:cubicBezTo>
                  <a:pt x="322223" y="1071550"/>
                  <a:pt x="323374" y="1062051"/>
                  <a:pt x="323989" y="1052513"/>
                </a:cubicBezTo>
                <a:cubicBezTo>
                  <a:pt x="324601" y="1043025"/>
                  <a:pt x="325003" y="1006848"/>
                  <a:pt x="328752" y="990600"/>
                </a:cubicBezTo>
                <a:cubicBezTo>
                  <a:pt x="328757" y="990576"/>
                  <a:pt x="334702" y="972752"/>
                  <a:pt x="335896" y="969169"/>
                </a:cubicBezTo>
                <a:lnTo>
                  <a:pt x="340658" y="954881"/>
                </a:lnTo>
                <a:cubicBezTo>
                  <a:pt x="341452" y="952500"/>
                  <a:pt x="341647" y="949826"/>
                  <a:pt x="343039" y="947738"/>
                </a:cubicBezTo>
                <a:lnTo>
                  <a:pt x="347802" y="940594"/>
                </a:lnTo>
                <a:cubicBezTo>
                  <a:pt x="351993" y="928020"/>
                  <a:pt x="348791" y="935538"/>
                  <a:pt x="359708" y="919163"/>
                </a:cubicBezTo>
                <a:cubicBezTo>
                  <a:pt x="361296" y="916782"/>
                  <a:pt x="361756" y="912924"/>
                  <a:pt x="364471" y="912019"/>
                </a:cubicBezTo>
                <a:lnTo>
                  <a:pt x="371614" y="909638"/>
                </a:lnTo>
                <a:cubicBezTo>
                  <a:pt x="375074" y="899259"/>
                  <a:pt x="374851" y="895751"/>
                  <a:pt x="381139" y="888206"/>
                </a:cubicBezTo>
                <a:cubicBezTo>
                  <a:pt x="387990" y="879985"/>
                  <a:pt x="393793" y="878819"/>
                  <a:pt x="397808" y="866775"/>
                </a:cubicBezTo>
                <a:cubicBezTo>
                  <a:pt x="399396" y="862013"/>
                  <a:pt x="399787" y="856665"/>
                  <a:pt x="402571" y="852488"/>
                </a:cubicBezTo>
                <a:cubicBezTo>
                  <a:pt x="404158" y="850107"/>
                  <a:pt x="406171" y="847959"/>
                  <a:pt x="407333" y="845344"/>
                </a:cubicBezTo>
                <a:cubicBezTo>
                  <a:pt x="409372" y="840756"/>
                  <a:pt x="409311" y="835233"/>
                  <a:pt x="412096" y="831056"/>
                </a:cubicBezTo>
                <a:lnTo>
                  <a:pt x="421621" y="816769"/>
                </a:lnTo>
                <a:cubicBezTo>
                  <a:pt x="422415" y="814388"/>
                  <a:pt x="423121" y="811975"/>
                  <a:pt x="424002" y="809625"/>
                </a:cubicBezTo>
                <a:cubicBezTo>
                  <a:pt x="425503" y="805623"/>
                  <a:pt x="427507" y="801804"/>
                  <a:pt x="428764" y="797719"/>
                </a:cubicBezTo>
                <a:cubicBezTo>
                  <a:pt x="430689" y="791463"/>
                  <a:pt x="432601" y="785149"/>
                  <a:pt x="433527" y="778669"/>
                </a:cubicBezTo>
                <a:cubicBezTo>
                  <a:pt x="434321" y="773113"/>
                  <a:pt x="434807" y="767504"/>
                  <a:pt x="435908" y="762000"/>
                </a:cubicBezTo>
                <a:cubicBezTo>
                  <a:pt x="436400" y="759539"/>
                  <a:pt x="437744" y="757306"/>
                  <a:pt x="438289" y="754856"/>
                </a:cubicBezTo>
                <a:cubicBezTo>
                  <a:pt x="443877" y="729711"/>
                  <a:pt x="437692" y="749507"/>
                  <a:pt x="443052" y="733425"/>
                </a:cubicBezTo>
                <a:cubicBezTo>
                  <a:pt x="444195" y="725425"/>
                  <a:pt x="446163" y="710725"/>
                  <a:pt x="447814" y="702469"/>
                </a:cubicBezTo>
                <a:cubicBezTo>
                  <a:pt x="447928" y="701902"/>
                  <a:pt x="451368" y="687311"/>
                  <a:pt x="452577" y="685800"/>
                </a:cubicBezTo>
                <a:cubicBezTo>
                  <a:pt x="454365" y="683565"/>
                  <a:pt x="457340" y="682625"/>
                  <a:pt x="459721" y="681038"/>
                </a:cubicBezTo>
                <a:cubicBezTo>
                  <a:pt x="465388" y="664035"/>
                  <a:pt x="461698" y="670927"/>
                  <a:pt x="469246" y="659606"/>
                </a:cubicBezTo>
                <a:cubicBezTo>
                  <a:pt x="470040" y="655637"/>
                  <a:pt x="470962" y="651692"/>
                  <a:pt x="471627" y="647700"/>
                </a:cubicBezTo>
                <a:cubicBezTo>
                  <a:pt x="472550" y="642164"/>
                  <a:pt x="473004" y="636553"/>
                  <a:pt x="474008" y="631031"/>
                </a:cubicBezTo>
                <a:cubicBezTo>
                  <a:pt x="476981" y="614679"/>
                  <a:pt x="475367" y="627979"/>
                  <a:pt x="478771" y="614363"/>
                </a:cubicBezTo>
                <a:cubicBezTo>
                  <a:pt x="479753" y="610436"/>
                  <a:pt x="480087" y="606361"/>
                  <a:pt x="481152" y="602456"/>
                </a:cubicBezTo>
                <a:cubicBezTo>
                  <a:pt x="482473" y="597613"/>
                  <a:pt x="484929" y="593091"/>
                  <a:pt x="485914" y="588169"/>
                </a:cubicBezTo>
                <a:cubicBezTo>
                  <a:pt x="488788" y="573802"/>
                  <a:pt x="487016" y="580103"/>
                  <a:pt x="490677" y="569119"/>
                </a:cubicBezTo>
                <a:cubicBezTo>
                  <a:pt x="491471" y="561975"/>
                  <a:pt x="493058" y="554876"/>
                  <a:pt x="493058" y="547688"/>
                </a:cubicBezTo>
                <a:cubicBezTo>
                  <a:pt x="493058" y="543640"/>
                  <a:pt x="490311" y="539812"/>
                  <a:pt x="490677" y="535781"/>
                </a:cubicBezTo>
                <a:cubicBezTo>
                  <a:pt x="491131" y="530782"/>
                  <a:pt x="494454" y="526416"/>
                  <a:pt x="495439" y="521494"/>
                </a:cubicBezTo>
                <a:cubicBezTo>
                  <a:pt x="496233" y="517525"/>
                  <a:pt x="497118" y="513574"/>
                  <a:pt x="497821" y="509588"/>
                </a:cubicBezTo>
                <a:cubicBezTo>
                  <a:pt x="499499" y="500079"/>
                  <a:pt x="500690" y="490482"/>
                  <a:pt x="502583" y="481013"/>
                </a:cubicBezTo>
                <a:cubicBezTo>
                  <a:pt x="509761" y="445118"/>
                  <a:pt x="500622" y="489834"/>
                  <a:pt x="507346" y="459581"/>
                </a:cubicBezTo>
                <a:cubicBezTo>
                  <a:pt x="508224" y="455630"/>
                  <a:pt x="508849" y="451626"/>
                  <a:pt x="509727" y="447675"/>
                </a:cubicBezTo>
                <a:cubicBezTo>
                  <a:pt x="511720" y="438705"/>
                  <a:pt x="511838" y="438961"/>
                  <a:pt x="514489" y="431006"/>
                </a:cubicBezTo>
                <a:cubicBezTo>
                  <a:pt x="512580" y="362274"/>
                  <a:pt x="514759" y="366758"/>
                  <a:pt x="509727" y="321469"/>
                </a:cubicBezTo>
                <a:cubicBezTo>
                  <a:pt x="507483" y="301274"/>
                  <a:pt x="509194" y="307962"/>
                  <a:pt x="504964" y="295275"/>
                </a:cubicBezTo>
                <a:cubicBezTo>
                  <a:pt x="503774" y="288135"/>
                  <a:pt x="502013" y="272987"/>
                  <a:pt x="497821" y="266700"/>
                </a:cubicBezTo>
                <a:lnTo>
                  <a:pt x="493058" y="259556"/>
                </a:lnTo>
                <a:cubicBezTo>
                  <a:pt x="484372" y="233499"/>
                  <a:pt x="498227" y="272973"/>
                  <a:pt x="485914" y="245269"/>
                </a:cubicBezTo>
                <a:cubicBezTo>
                  <a:pt x="483875" y="240681"/>
                  <a:pt x="482739" y="235744"/>
                  <a:pt x="481152" y="230981"/>
                </a:cubicBezTo>
                <a:cubicBezTo>
                  <a:pt x="480358" y="228600"/>
                  <a:pt x="480859" y="225230"/>
                  <a:pt x="478771" y="223838"/>
                </a:cubicBezTo>
                <a:cubicBezTo>
                  <a:pt x="476390" y="222250"/>
                  <a:pt x="474187" y="220355"/>
                  <a:pt x="471627" y="219075"/>
                </a:cubicBezTo>
                <a:cubicBezTo>
                  <a:pt x="469382" y="217952"/>
                  <a:pt x="466918" y="217303"/>
                  <a:pt x="464483" y="216694"/>
                </a:cubicBezTo>
                <a:cubicBezTo>
                  <a:pt x="460557" y="215712"/>
                  <a:pt x="456546" y="215107"/>
                  <a:pt x="452577" y="214313"/>
                </a:cubicBezTo>
                <a:lnTo>
                  <a:pt x="309702" y="216694"/>
                </a:lnTo>
                <a:cubicBezTo>
                  <a:pt x="304876" y="216840"/>
                  <a:pt x="300234" y="218800"/>
                  <a:pt x="295414" y="219075"/>
                </a:cubicBezTo>
                <a:cubicBezTo>
                  <a:pt x="277887" y="220076"/>
                  <a:pt x="157347" y="223486"/>
                  <a:pt x="145396" y="223838"/>
                </a:cubicBezTo>
                <a:cubicBezTo>
                  <a:pt x="114231" y="226435"/>
                  <a:pt x="108892" y="228205"/>
                  <a:pt x="73958" y="223838"/>
                </a:cubicBezTo>
                <a:cubicBezTo>
                  <a:pt x="68977" y="223215"/>
                  <a:pt x="63848" y="221859"/>
                  <a:pt x="59671" y="219075"/>
                </a:cubicBezTo>
                <a:cubicBezTo>
                  <a:pt x="57290" y="217488"/>
                  <a:pt x="54726" y="216145"/>
                  <a:pt x="52527" y="214313"/>
                </a:cubicBezTo>
                <a:cubicBezTo>
                  <a:pt x="34184" y="199028"/>
                  <a:pt x="55983" y="214236"/>
                  <a:pt x="38239" y="202406"/>
                </a:cubicBezTo>
                <a:cubicBezTo>
                  <a:pt x="26413" y="184667"/>
                  <a:pt x="41616" y="206459"/>
                  <a:pt x="26333" y="188119"/>
                </a:cubicBezTo>
                <a:cubicBezTo>
                  <a:pt x="9757" y="168227"/>
                  <a:pt x="35299" y="194703"/>
                  <a:pt x="14427" y="173831"/>
                </a:cubicBezTo>
                <a:cubicBezTo>
                  <a:pt x="4930" y="145345"/>
                  <a:pt x="8485" y="161772"/>
                  <a:pt x="12046" y="111919"/>
                </a:cubicBezTo>
                <a:cubicBezTo>
                  <a:pt x="13270" y="94784"/>
                  <a:pt x="12979" y="97212"/>
                  <a:pt x="16808" y="85725"/>
                </a:cubicBezTo>
                <a:cubicBezTo>
                  <a:pt x="16014" y="70644"/>
                  <a:pt x="16095" y="55491"/>
                  <a:pt x="14427" y="40481"/>
                </a:cubicBezTo>
                <a:cubicBezTo>
                  <a:pt x="13704" y="33976"/>
                  <a:pt x="15110" y="25062"/>
                  <a:pt x="9664" y="21431"/>
                </a:cubicBezTo>
                <a:lnTo>
                  <a:pt x="2521" y="16669"/>
                </a:lnTo>
                <a:cubicBezTo>
                  <a:pt x="-865" y="6513"/>
                  <a:pt x="139" y="12035"/>
                  <a:pt x="139" y="0"/>
                </a:cubicBezTo>
              </a:path>
            </a:pathLst>
          </a:custGeom>
          <a:noFill/>
          <a:ln w="25400" cap="sq" cmpd="sng" algn="ctr">
            <a:solidFill>
              <a:srgbClr val="1247B2"/>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 name="Oval 1"/>
          <p:cNvSpPr>
            <a:spLocks noChangeArrowheads="1"/>
          </p:cNvSpPr>
          <p:nvPr/>
        </p:nvSpPr>
        <p:spPr bwMode="auto">
          <a:xfrm>
            <a:off x="3172619" y="3960711"/>
            <a:ext cx="2078037" cy="298450"/>
          </a:xfrm>
          <a:prstGeom prst="ellipse">
            <a:avLst/>
          </a:prstGeom>
          <a:noFill/>
          <a:ln w="28575" cap="sq" algn="ctr">
            <a:solidFill>
              <a:srgbClr val="FF0000"/>
            </a:solidFill>
            <a:round/>
            <a:headEnd type="none" w="sm" len="sm"/>
            <a:tailEnd type="none" w="sm" len="sm"/>
          </a:ln>
        </p:spPr>
        <p:txBody>
          <a:bodyPr/>
          <a:lstStyle>
            <a:lvl1pPr>
              <a:spcBef>
                <a:spcPct val="100000"/>
              </a:spcBef>
              <a:buClr>
                <a:schemeClr val="tx1"/>
              </a:buClr>
              <a:buFont typeface="Wingdings" panose="05000000000000000000" pitchFamily="2" charset="2"/>
              <a:buChar char="§"/>
              <a:defRPr sz="2400">
                <a:solidFill>
                  <a:schemeClr val="tx1"/>
                </a:solidFill>
                <a:latin typeface="Verdana" panose="020B0604030504040204" pitchFamily="34" charset="0"/>
              </a:defRPr>
            </a:lvl1pPr>
            <a:lvl2pPr marL="742950" indent="-285750">
              <a:spcBef>
                <a:spcPct val="20000"/>
              </a:spcBef>
              <a:buClr>
                <a:schemeClr val="tx1"/>
              </a:buClr>
              <a:buFont typeface="Verdana" panose="020B0604030504040204" pitchFamily="34" charset="0"/>
              <a:buChar char="−"/>
              <a:defRPr sz="2200">
                <a:solidFill>
                  <a:schemeClr val="tx1"/>
                </a:solidFill>
                <a:latin typeface="Verdana" panose="020B0604030504040204" pitchFamily="34" charset="0"/>
              </a:defRPr>
            </a:lvl2pPr>
            <a:lvl3pPr marL="1143000" indent="-228600">
              <a:spcBef>
                <a:spcPct val="20000"/>
              </a:spcBef>
              <a:buClr>
                <a:schemeClr val="tx1"/>
              </a:buClr>
              <a:buFont typeface="Wingdings" panose="05000000000000000000" pitchFamily="2" charset="2"/>
              <a:buChar char="§"/>
              <a:defRPr sz="2000">
                <a:solidFill>
                  <a:schemeClr val="tx1"/>
                </a:solidFill>
                <a:latin typeface="Verdana" panose="020B0604030504040204" pitchFamily="34" charset="0"/>
              </a:defRPr>
            </a:lvl3pPr>
            <a:lvl4pPr marL="1600200" indent="-228600">
              <a:spcBef>
                <a:spcPct val="20000"/>
              </a:spcBef>
              <a:buClr>
                <a:schemeClr val="tx1"/>
              </a:buClr>
              <a:buFont typeface="Verdana" panose="020B0604030504040204" pitchFamily="34" charset="0"/>
              <a:buChar char="−"/>
              <a:defRPr>
                <a:solidFill>
                  <a:schemeClr val="tx1"/>
                </a:solidFill>
                <a:latin typeface="Verdana" panose="020B0604030504040204" pitchFamily="34" charset="0"/>
              </a:defRPr>
            </a:lvl4pPr>
            <a:lvl5pPr marL="2057400" indent="-228600">
              <a:spcBef>
                <a:spcPct val="20000"/>
              </a:spcBef>
              <a:buClr>
                <a:schemeClr val="tx1"/>
              </a:buClr>
              <a:buFont typeface="Wingdings" panose="05000000000000000000" pitchFamily="2" charset="2"/>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9pPr>
          </a:lstStyle>
          <a:p>
            <a:pPr eaLnBrk="1" hangingPunct="1">
              <a:spcBef>
                <a:spcPct val="0"/>
              </a:spcBef>
              <a:buClrTx/>
              <a:buFontTx/>
              <a:buNone/>
            </a:pPr>
            <a:endParaRPr lang="en-US" altLang="en-US" dirty="0">
              <a:latin typeface="Book Antiqua" panose="02040602050305030304" pitchFamily="18" charset="0"/>
            </a:endParaRPr>
          </a:p>
        </p:txBody>
      </p:sp>
      <p:sp>
        <p:nvSpPr>
          <p:cNvPr id="21" name="Oval 12"/>
          <p:cNvSpPr>
            <a:spLocks noChangeArrowheads="1"/>
          </p:cNvSpPr>
          <p:nvPr/>
        </p:nvSpPr>
        <p:spPr bwMode="auto">
          <a:xfrm>
            <a:off x="2271713" y="4894263"/>
            <a:ext cx="242888" cy="261938"/>
          </a:xfrm>
          <a:prstGeom prst="ellipse">
            <a:avLst/>
          </a:prstGeom>
          <a:solidFill>
            <a:srgbClr val="FF0000"/>
          </a:solidFill>
          <a:ln w="12700" cap="sq" algn="ctr">
            <a:solidFill>
              <a:schemeClr val="tx1"/>
            </a:solidFill>
            <a:round/>
            <a:headEnd type="none" w="sm" len="sm"/>
            <a:tailEnd type="none" w="sm" len="sm"/>
          </a:ln>
        </p:spPr>
        <p:txBody>
          <a:bodyPr/>
          <a:lstStyle>
            <a:lvl1pPr>
              <a:spcBef>
                <a:spcPct val="100000"/>
              </a:spcBef>
              <a:buClr>
                <a:schemeClr val="tx1"/>
              </a:buClr>
              <a:buFont typeface="Wingdings" panose="05000000000000000000" pitchFamily="2" charset="2"/>
              <a:buChar char="§"/>
              <a:defRPr sz="2400">
                <a:solidFill>
                  <a:schemeClr val="tx1"/>
                </a:solidFill>
                <a:latin typeface="Verdana" panose="020B0604030504040204" pitchFamily="34" charset="0"/>
              </a:defRPr>
            </a:lvl1pPr>
            <a:lvl2pPr marL="742950" indent="-285750">
              <a:spcBef>
                <a:spcPct val="20000"/>
              </a:spcBef>
              <a:buClr>
                <a:schemeClr val="tx1"/>
              </a:buClr>
              <a:buFont typeface="Verdana" panose="020B0604030504040204" pitchFamily="34" charset="0"/>
              <a:buChar char="−"/>
              <a:defRPr sz="2200">
                <a:solidFill>
                  <a:schemeClr val="tx1"/>
                </a:solidFill>
                <a:latin typeface="Verdana" panose="020B0604030504040204" pitchFamily="34" charset="0"/>
              </a:defRPr>
            </a:lvl2pPr>
            <a:lvl3pPr marL="1143000" indent="-228600">
              <a:spcBef>
                <a:spcPct val="20000"/>
              </a:spcBef>
              <a:buClr>
                <a:schemeClr val="tx1"/>
              </a:buClr>
              <a:buFont typeface="Wingdings" panose="05000000000000000000" pitchFamily="2" charset="2"/>
              <a:buChar char="§"/>
              <a:defRPr sz="2000">
                <a:solidFill>
                  <a:schemeClr val="tx1"/>
                </a:solidFill>
                <a:latin typeface="Verdana" panose="020B0604030504040204" pitchFamily="34" charset="0"/>
              </a:defRPr>
            </a:lvl3pPr>
            <a:lvl4pPr marL="1600200" indent="-228600">
              <a:spcBef>
                <a:spcPct val="20000"/>
              </a:spcBef>
              <a:buClr>
                <a:schemeClr val="tx1"/>
              </a:buClr>
              <a:buFont typeface="Verdana" panose="020B0604030504040204" pitchFamily="34" charset="0"/>
              <a:buChar char="−"/>
              <a:defRPr>
                <a:solidFill>
                  <a:schemeClr val="tx1"/>
                </a:solidFill>
                <a:latin typeface="Verdana" panose="020B0604030504040204" pitchFamily="34" charset="0"/>
              </a:defRPr>
            </a:lvl4pPr>
            <a:lvl5pPr marL="2057400" indent="-228600">
              <a:spcBef>
                <a:spcPct val="20000"/>
              </a:spcBef>
              <a:buClr>
                <a:schemeClr val="tx1"/>
              </a:buClr>
              <a:buFont typeface="Wingdings" panose="05000000000000000000" pitchFamily="2" charset="2"/>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9pPr>
          </a:lstStyle>
          <a:p>
            <a:pPr eaLnBrk="1" hangingPunct="1">
              <a:spcBef>
                <a:spcPct val="0"/>
              </a:spcBef>
              <a:buClrTx/>
              <a:buFontTx/>
              <a:buNone/>
            </a:pPr>
            <a:endParaRPr lang="en-US" altLang="en-US" dirty="0">
              <a:latin typeface="Book Antiqua" panose="02040602050305030304" pitchFamily="18" charset="0"/>
            </a:endParaRPr>
          </a:p>
        </p:txBody>
      </p:sp>
      <p:sp>
        <p:nvSpPr>
          <p:cNvPr id="22" name="TextBox 2"/>
          <p:cNvSpPr txBox="1">
            <a:spLocks noChangeArrowheads="1"/>
          </p:cNvSpPr>
          <p:nvPr/>
        </p:nvSpPr>
        <p:spPr bwMode="auto">
          <a:xfrm>
            <a:off x="3287806" y="3035856"/>
            <a:ext cx="1676400" cy="369332"/>
          </a:xfrm>
          <a:prstGeom prst="rect">
            <a:avLst/>
          </a:prstGeom>
          <a:solidFill>
            <a:schemeClr val="tx1"/>
          </a:solidFill>
          <a:ln>
            <a:noFill/>
          </a:ln>
        </p:spPr>
        <p:txBody>
          <a:bodyPr>
            <a:spAutoFit/>
          </a:bodyPr>
          <a:lstStyle>
            <a:lvl1pPr>
              <a:spcBef>
                <a:spcPct val="100000"/>
              </a:spcBef>
              <a:buClr>
                <a:schemeClr val="tx1"/>
              </a:buClr>
              <a:buFont typeface="Wingdings" panose="05000000000000000000" pitchFamily="2" charset="2"/>
              <a:buChar char="§"/>
              <a:defRPr sz="2400">
                <a:solidFill>
                  <a:schemeClr val="tx1"/>
                </a:solidFill>
                <a:latin typeface="Verdana" panose="020B0604030504040204" pitchFamily="34" charset="0"/>
              </a:defRPr>
            </a:lvl1pPr>
            <a:lvl2pPr marL="742950" indent="-285750">
              <a:spcBef>
                <a:spcPct val="20000"/>
              </a:spcBef>
              <a:buClr>
                <a:schemeClr val="tx1"/>
              </a:buClr>
              <a:buFont typeface="Verdana" panose="020B0604030504040204" pitchFamily="34" charset="0"/>
              <a:buChar char="−"/>
              <a:defRPr sz="2200">
                <a:solidFill>
                  <a:schemeClr val="tx1"/>
                </a:solidFill>
                <a:latin typeface="Verdana" panose="020B0604030504040204" pitchFamily="34" charset="0"/>
              </a:defRPr>
            </a:lvl2pPr>
            <a:lvl3pPr marL="1143000" indent="-228600">
              <a:spcBef>
                <a:spcPct val="20000"/>
              </a:spcBef>
              <a:buClr>
                <a:schemeClr val="tx1"/>
              </a:buClr>
              <a:buFont typeface="Wingdings" panose="05000000000000000000" pitchFamily="2" charset="2"/>
              <a:buChar char="§"/>
              <a:defRPr sz="2000">
                <a:solidFill>
                  <a:schemeClr val="tx1"/>
                </a:solidFill>
                <a:latin typeface="Verdana" panose="020B0604030504040204" pitchFamily="34" charset="0"/>
              </a:defRPr>
            </a:lvl3pPr>
            <a:lvl4pPr marL="1600200" indent="-228600">
              <a:spcBef>
                <a:spcPct val="20000"/>
              </a:spcBef>
              <a:buClr>
                <a:schemeClr val="tx1"/>
              </a:buClr>
              <a:buFont typeface="Verdana" panose="020B0604030504040204" pitchFamily="34" charset="0"/>
              <a:buChar char="−"/>
              <a:defRPr>
                <a:solidFill>
                  <a:schemeClr val="tx1"/>
                </a:solidFill>
                <a:latin typeface="Verdana" panose="020B0604030504040204" pitchFamily="34" charset="0"/>
              </a:defRPr>
            </a:lvl4pPr>
            <a:lvl5pPr marL="2057400" indent="-228600">
              <a:spcBef>
                <a:spcPct val="20000"/>
              </a:spcBef>
              <a:buClr>
                <a:schemeClr val="tx1"/>
              </a:buClr>
              <a:buFont typeface="Wingdings" panose="05000000000000000000" pitchFamily="2" charset="2"/>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9pPr>
          </a:lstStyle>
          <a:p>
            <a:pPr>
              <a:spcBef>
                <a:spcPct val="0"/>
              </a:spcBef>
              <a:buClrTx/>
              <a:buFontTx/>
              <a:buNone/>
            </a:pPr>
            <a:r>
              <a:rPr lang="en-US" altLang="en-US" sz="1800" dirty="0">
                <a:solidFill>
                  <a:srgbClr val="FF0000"/>
                </a:solidFill>
                <a:latin typeface="Book Antiqua" panose="02040602050305030304" pitchFamily="18" charset="0"/>
              </a:rPr>
              <a:t>Future Wells</a:t>
            </a:r>
          </a:p>
        </p:txBody>
      </p:sp>
      <p:sp>
        <p:nvSpPr>
          <p:cNvPr id="23" name="TextBox 14"/>
          <p:cNvSpPr txBox="1">
            <a:spLocks noChangeArrowheads="1"/>
          </p:cNvSpPr>
          <p:nvPr/>
        </p:nvSpPr>
        <p:spPr bwMode="auto">
          <a:xfrm>
            <a:off x="2032000" y="5695950"/>
            <a:ext cx="1320800" cy="923330"/>
          </a:xfrm>
          <a:prstGeom prst="rect">
            <a:avLst/>
          </a:prstGeom>
          <a:solidFill>
            <a:schemeClr val="tx1"/>
          </a:solidFill>
          <a:ln>
            <a:noFill/>
          </a:ln>
        </p:spPr>
        <p:txBody>
          <a:bodyPr>
            <a:spAutoFit/>
          </a:bodyPr>
          <a:lstStyle>
            <a:lvl1pPr>
              <a:spcBef>
                <a:spcPct val="100000"/>
              </a:spcBef>
              <a:buClr>
                <a:schemeClr val="tx1"/>
              </a:buClr>
              <a:buFont typeface="Wingdings" panose="05000000000000000000" pitchFamily="2" charset="2"/>
              <a:buChar char="§"/>
              <a:defRPr sz="2400">
                <a:solidFill>
                  <a:schemeClr val="tx1"/>
                </a:solidFill>
                <a:latin typeface="Verdana" panose="020B0604030504040204" pitchFamily="34" charset="0"/>
              </a:defRPr>
            </a:lvl1pPr>
            <a:lvl2pPr marL="742950" indent="-285750">
              <a:spcBef>
                <a:spcPct val="20000"/>
              </a:spcBef>
              <a:buClr>
                <a:schemeClr val="tx1"/>
              </a:buClr>
              <a:buFont typeface="Verdana" panose="020B0604030504040204" pitchFamily="34" charset="0"/>
              <a:buChar char="−"/>
              <a:defRPr sz="2200">
                <a:solidFill>
                  <a:schemeClr val="tx1"/>
                </a:solidFill>
                <a:latin typeface="Verdana" panose="020B0604030504040204" pitchFamily="34" charset="0"/>
              </a:defRPr>
            </a:lvl2pPr>
            <a:lvl3pPr marL="1143000" indent="-228600">
              <a:spcBef>
                <a:spcPct val="20000"/>
              </a:spcBef>
              <a:buClr>
                <a:schemeClr val="tx1"/>
              </a:buClr>
              <a:buFont typeface="Wingdings" panose="05000000000000000000" pitchFamily="2" charset="2"/>
              <a:buChar char="§"/>
              <a:defRPr sz="2000">
                <a:solidFill>
                  <a:schemeClr val="tx1"/>
                </a:solidFill>
                <a:latin typeface="Verdana" panose="020B0604030504040204" pitchFamily="34" charset="0"/>
              </a:defRPr>
            </a:lvl3pPr>
            <a:lvl4pPr marL="1600200" indent="-228600">
              <a:spcBef>
                <a:spcPct val="20000"/>
              </a:spcBef>
              <a:buClr>
                <a:schemeClr val="tx1"/>
              </a:buClr>
              <a:buFont typeface="Verdana" panose="020B0604030504040204" pitchFamily="34" charset="0"/>
              <a:buChar char="−"/>
              <a:defRPr>
                <a:solidFill>
                  <a:schemeClr val="tx1"/>
                </a:solidFill>
                <a:latin typeface="Verdana" panose="020B0604030504040204" pitchFamily="34" charset="0"/>
              </a:defRPr>
            </a:lvl4pPr>
            <a:lvl5pPr marL="2057400" indent="-228600">
              <a:spcBef>
                <a:spcPct val="20000"/>
              </a:spcBef>
              <a:buClr>
                <a:schemeClr val="tx1"/>
              </a:buClr>
              <a:buFont typeface="Wingdings" panose="05000000000000000000" pitchFamily="2" charset="2"/>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9pPr>
          </a:lstStyle>
          <a:p>
            <a:pPr>
              <a:spcBef>
                <a:spcPct val="0"/>
              </a:spcBef>
              <a:buClrTx/>
              <a:buFontTx/>
              <a:buNone/>
            </a:pPr>
            <a:r>
              <a:rPr lang="en-US" altLang="en-US" sz="1800" dirty="0">
                <a:solidFill>
                  <a:srgbClr val="FF0000"/>
                </a:solidFill>
                <a:latin typeface="Book Antiqua" panose="02040602050305030304" pitchFamily="18" charset="0"/>
              </a:rPr>
              <a:t>Future Water Tower Site</a:t>
            </a:r>
          </a:p>
        </p:txBody>
      </p:sp>
      <p:cxnSp>
        <p:nvCxnSpPr>
          <p:cNvPr id="24" name="Straight Arrow Connector 23"/>
          <p:cNvCxnSpPr>
            <a:cxnSpLocks/>
          </p:cNvCxnSpPr>
          <p:nvPr/>
        </p:nvCxnSpPr>
        <p:spPr bwMode="auto">
          <a:xfrm flipV="1">
            <a:off x="2438400" y="5156201"/>
            <a:ext cx="0" cy="539750"/>
          </a:xfrm>
          <a:prstGeom prst="straightConnector1">
            <a:avLst/>
          </a:prstGeom>
          <a:solidFill>
            <a:schemeClr val="accent1"/>
          </a:solidFill>
          <a:ln w="25400" cap="sq" cmpd="sng" algn="ctr">
            <a:solidFill>
              <a:srgbClr val="FF0000"/>
            </a:solidFill>
            <a:prstDash val="solid"/>
            <a:round/>
            <a:headEnd type="none" w="sm" len="sm"/>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p:cNvCxnSpPr>
            <a:cxnSpLocks/>
            <a:stCxn id="22" idx="2"/>
          </p:cNvCxnSpPr>
          <p:nvPr/>
        </p:nvCxnSpPr>
        <p:spPr bwMode="auto">
          <a:xfrm flipH="1">
            <a:off x="3954463" y="3405188"/>
            <a:ext cx="171543" cy="555523"/>
          </a:xfrm>
          <a:prstGeom prst="straightConnector1">
            <a:avLst/>
          </a:prstGeom>
          <a:solidFill>
            <a:schemeClr val="accent1"/>
          </a:solidFill>
          <a:ln w="25400" cap="sq" cmpd="sng" algn="ctr">
            <a:solidFill>
              <a:srgbClr val="FF0000"/>
            </a:solidFill>
            <a:prstDash val="solid"/>
            <a:round/>
            <a:headEnd type="none" w="sm" len="sm"/>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itle 1"/>
          <p:cNvSpPr>
            <a:spLocks noGrp="1"/>
          </p:cNvSpPr>
          <p:nvPr>
            <p:ph type="title"/>
          </p:nvPr>
        </p:nvSpPr>
        <p:spPr>
          <a:xfrm>
            <a:off x="3954463" y="5699551"/>
            <a:ext cx="4910138" cy="997196"/>
          </a:xfrm>
        </p:spPr>
        <p:txBody>
          <a:bodyPr/>
          <a:lstStyle/>
          <a:p>
            <a:pPr algn="ctr"/>
            <a:r>
              <a:rPr lang="en-US" dirty="0"/>
              <a:t>South Dayton Water</a:t>
            </a:r>
            <a:br>
              <a:rPr lang="en-US" dirty="0"/>
            </a:br>
            <a:r>
              <a:rPr lang="en-US" sz="2400" dirty="0"/>
              <a:t>Approx. Maple Grove Serviced Area</a:t>
            </a:r>
            <a:endParaRPr lang="en-US" dirty="0"/>
          </a:p>
        </p:txBody>
      </p:sp>
    </p:spTree>
    <p:extLst>
      <p:ext uri="{BB962C8B-B14F-4D97-AF65-F5344CB8AC3E}">
        <p14:creationId xmlns:p14="http://schemas.microsoft.com/office/powerpoint/2010/main" val="38589887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descr="Screen Clipp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6200" y="11322"/>
            <a:ext cx="8991600" cy="6846887"/>
          </a:xfrm>
          <a:prstGeom prst="rect">
            <a:avLst/>
          </a:prstGeom>
        </p:spPr>
      </p:pic>
      <p:sp>
        <p:nvSpPr>
          <p:cNvPr id="7" name="Freeform: Shape 5"/>
          <p:cNvSpPr>
            <a:spLocks/>
          </p:cNvSpPr>
          <p:nvPr/>
        </p:nvSpPr>
        <p:spPr bwMode="auto">
          <a:xfrm>
            <a:off x="1490663" y="495300"/>
            <a:ext cx="985837" cy="782638"/>
          </a:xfrm>
          <a:custGeom>
            <a:avLst/>
            <a:gdLst>
              <a:gd name="T0" fmla="*/ 84069 w 986066"/>
              <a:gd name="T1" fmla="*/ 0 h 782901"/>
              <a:gd name="T2" fmla="*/ 150526 w 986066"/>
              <a:gd name="T3" fmla="*/ 24914 h 782901"/>
              <a:gd name="T4" fmla="*/ 287590 w 986066"/>
              <a:gd name="T5" fmla="*/ 29065 h 782901"/>
              <a:gd name="T6" fmla="*/ 316663 w 986066"/>
              <a:gd name="T7" fmla="*/ 20761 h 782901"/>
              <a:gd name="T8" fmla="*/ 495264 w 986066"/>
              <a:gd name="T9" fmla="*/ 33218 h 782901"/>
              <a:gd name="T10" fmla="*/ 578334 w 986066"/>
              <a:gd name="T11" fmla="*/ 58129 h 782901"/>
              <a:gd name="T12" fmla="*/ 619868 w 986066"/>
              <a:gd name="T13" fmla="*/ 78890 h 782901"/>
              <a:gd name="T14" fmla="*/ 698785 w 986066"/>
              <a:gd name="T15" fmla="*/ 99653 h 782901"/>
              <a:gd name="T16" fmla="*/ 723705 w 986066"/>
              <a:gd name="T17" fmla="*/ 112108 h 782901"/>
              <a:gd name="T18" fmla="*/ 777699 w 986066"/>
              <a:gd name="T19" fmla="*/ 141176 h 782901"/>
              <a:gd name="T20" fmla="*/ 802621 w 986066"/>
              <a:gd name="T21" fmla="*/ 153630 h 782901"/>
              <a:gd name="T22" fmla="*/ 827542 w 986066"/>
              <a:gd name="T23" fmla="*/ 170240 h 782901"/>
              <a:gd name="T24" fmla="*/ 864922 w 986066"/>
              <a:gd name="T25" fmla="*/ 215912 h 782901"/>
              <a:gd name="T26" fmla="*/ 902302 w 986066"/>
              <a:gd name="T27" fmla="*/ 274044 h 782901"/>
              <a:gd name="T28" fmla="*/ 914764 w 986066"/>
              <a:gd name="T29" fmla="*/ 311413 h 782901"/>
              <a:gd name="T30" fmla="*/ 947992 w 986066"/>
              <a:gd name="T31" fmla="*/ 352934 h 782901"/>
              <a:gd name="T32" fmla="*/ 968759 w 986066"/>
              <a:gd name="T33" fmla="*/ 390305 h 782901"/>
              <a:gd name="T34" fmla="*/ 985373 w 986066"/>
              <a:gd name="T35" fmla="*/ 656044 h 782901"/>
              <a:gd name="T36" fmla="*/ 923071 w 986066"/>
              <a:gd name="T37" fmla="*/ 772304 h 782901"/>
              <a:gd name="T38" fmla="*/ 819235 w 986066"/>
              <a:gd name="T39" fmla="*/ 772304 h 782901"/>
              <a:gd name="T40" fmla="*/ 661401 w 986066"/>
              <a:gd name="T41" fmla="*/ 776457 h 782901"/>
              <a:gd name="T42" fmla="*/ 611561 w 986066"/>
              <a:gd name="T43" fmla="*/ 747393 h 782901"/>
              <a:gd name="T44" fmla="*/ 590794 w 986066"/>
              <a:gd name="T45" fmla="*/ 772304 h 782901"/>
              <a:gd name="T46" fmla="*/ 441267 w 986066"/>
              <a:gd name="T47" fmla="*/ 772304 h 782901"/>
              <a:gd name="T48" fmla="*/ 246056 w 986066"/>
              <a:gd name="T49" fmla="*/ 772304 h 782901"/>
              <a:gd name="T50" fmla="*/ 146372 w 986066"/>
              <a:gd name="T51" fmla="*/ 747393 h 782901"/>
              <a:gd name="T52" fmla="*/ 133912 w 986066"/>
              <a:gd name="T53" fmla="*/ 485806 h 782901"/>
              <a:gd name="T54" fmla="*/ 67455 w 986066"/>
              <a:gd name="T55" fmla="*/ 294805 h 782901"/>
              <a:gd name="T56" fmla="*/ 30075 w 986066"/>
              <a:gd name="T57" fmla="*/ 236673 h 782901"/>
              <a:gd name="T58" fmla="*/ 5155 w 986066"/>
              <a:gd name="T59" fmla="*/ 186848 h 782901"/>
              <a:gd name="T60" fmla="*/ 13462 w 986066"/>
              <a:gd name="T61" fmla="*/ 41522 h 782901"/>
              <a:gd name="T62" fmla="*/ 34228 w 986066"/>
              <a:gd name="T63" fmla="*/ 16608 h 782901"/>
              <a:gd name="T64" fmla="*/ 71609 w 986066"/>
              <a:gd name="T65" fmla="*/ 4154 h 7829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86066" h="782901">
                <a:moveTo>
                  <a:pt x="84129" y="0"/>
                </a:moveTo>
                <a:lnTo>
                  <a:pt x="84129" y="0"/>
                </a:lnTo>
                <a:cubicBezTo>
                  <a:pt x="98463" y="7167"/>
                  <a:pt x="113697" y="16744"/>
                  <a:pt x="129849" y="20782"/>
                </a:cubicBezTo>
                <a:cubicBezTo>
                  <a:pt x="136703" y="22495"/>
                  <a:pt x="143815" y="23079"/>
                  <a:pt x="150631" y="24938"/>
                </a:cubicBezTo>
                <a:cubicBezTo>
                  <a:pt x="159085" y="27244"/>
                  <a:pt x="175569" y="33251"/>
                  <a:pt x="175569" y="33251"/>
                </a:cubicBezTo>
                <a:cubicBezTo>
                  <a:pt x="212976" y="31866"/>
                  <a:pt x="250441" y="31585"/>
                  <a:pt x="287791" y="29095"/>
                </a:cubicBezTo>
                <a:cubicBezTo>
                  <a:pt x="292163" y="28804"/>
                  <a:pt x="296047" y="26142"/>
                  <a:pt x="300260" y="24938"/>
                </a:cubicBezTo>
                <a:cubicBezTo>
                  <a:pt x="305752" y="23369"/>
                  <a:pt x="311343" y="22167"/>
                  <a:pt x="316885" y="20782"/>
                </a:cubicBezTo>
                <a:cubicBezTo>
                  <a:pt x="368147" y="22167"/>
                  <a:pt x="419515" y="21369"/>
                  <a:pt x="470671" y="24938"/>
                </a:cubicBezTo>
                <a:cubicBezTo>
                  <a:pt x="479412" y="25548"/>
                  <a:pt x="495609" y="33251"/>
                  <a:pt x="495609" y="33251"/>
                </a:cubicBezTo>
                <a:cubicBezTo>
                  <a:pt x="533280" y="58366"/>
                  <a:pt x="510597" y="48973"/>
                  <a:pt x="566267" y="54033"/>
                </a:cubicBezTo>
                <a:cubicBezTo>
                  <a:pt x="570423" y="55418"/>
                  <a:pt x="574906" y="56061"/>
                  <a:pt x="578736" y="58189"/>
                </a:cubicBezTo>
                <a:cubicBezTo>
                  <a:pt x="587469" y="63041"/>
                  <a:pt x="593982" y="72392"/>
                  <a:pt x="603674" y="74815"/>
                </a:cubicBezTo>
                <a:cubicBezTo>
                  <a:pt x="609216" y="76200"/>
                  <a:pt x="614724" y="77732"/>
                  <a:pt x="620300" y="78971"/>
                </a:cubicBezTo>
                <a:cubicBezTo>
                  <a:pt x="635539" y="82358"/>
                  <a:pt x="643239" y="82944"/>
                  <a:pt x="657707" y="87284"/>
                </a:cubicBezTo>
                <a:cubicBezTo>
                  <a:pt x="708296" y="102461"/>
                  <a:pt x="660954" y="90175"/>
                  <a:pt x="699271" y="99753"/>
                </a:cubicBezTo>
                <a:cubicBezTo>
                  <a:pt x="703427" y="102524"/>
                  <a:pt x="707272" y="105832"/>
                  <a:pt x="711740" y="108066"/>
                </a:cubicBezTo>
                <a:cubicBezTo>
                  <a:pt x="715659" y="110025"/>
                  <a:pt x="719996" y="111018"/>
                  <a:pt x="724209" y="112222"/>
                </a:cubicBezTo>
                <a:cubicBezTo>
                  <a:pt x="730429" y="113999"/>
                  <a:pt x="746655" y="117211"/>
                  <a:pt x="753303" y="120535"/>
                </a:cubicBezTo>
                <a:cubicBezTo>
                  <a:pt x="780504" y="134137"/>
                  <a:pt x="750659" y="122930"/>
                  <a:pt x="778242" y="141317"/>
                </a:cubicBezTo>
                <a:cubicBezTo>
                  <a:pt x="781887" y="143747"/>
                  <a:pt x="786555" y="144088"/>
                  <a:pt x="790711" y="145473"/>
                </a:cubicBezTo>
                <a:cubicBezTo>
                  <a:pt x="794867" y="148244"/>
                  <a:pt x="799342" y="150588"/>
                  <a:pt x="803180" y="153786"/>
                </a:cubicBezTo>
                <a:cubicBezTo>
                  <a:pt x="807696" y="157549"/>
                  <a:pt x="810758" y="162995"/>
                  <a:pt x="815649" y="166255"/>
                </a:cubicBezTo>
                <a:cubicBezTo>
                  <a:pt x="819294" y="168685"/>
                  <a:pt x="823962" y="169026"/>
                  <a:pt x="828118" y="170411"/>
                </a:cubicBezTo>
                <a:cubicBezTo>
                  <a:pt x="830889" y="174567"/>
                  <a:pt x="832899" y="179348"/>
                  <a:pt x="836431" y="182880"/>
                </a:cubicBezTo>
                <a:cubicBezTo>
                  <a:pt x="853403" y="199852"/>
                  <a:pt x="853749" y="180803"/>
                  <a:pt x="865525" y="216131"/>
                </a:cubicBezTo>
                <a:cubicBezTo>
                  <a:pt x="870266" y="230354"/>
                  <a:pt x="876653" y="256802"/>
                  <a:pt x="890463" y="266008"/>
                </a:cubicBezTo>
                <a:lnTo>
                  <a:pt x="902932" y="274320"/>
                </a:lnTo>
                <a:lnTo>
                  <a:pt x="911245" y="299258"/>
                </a:lnTo>
                <a:cubicBezTo>
                  <a:pt x="912631" y="303415"/>
                  <a:pt x="911756" y="309298"/>
                  <a:pt x="915402" y="311728"/>
                </a:cubicBezTo>
                <a:lnTo>
                  <a:pt x="927871" y="320040"/>
                </a:lnTo>
                <a:cubicBezTo>
                  <a:pt x="937763" y="349717"/>
                  <a:pt x="928892" y="340117"/>
                  <a:pt x="948652" y="353291"/>
                </a:cubicBezTo>
                <a:cubicBezTo>
                  <a:pt x="972470" y="389016"/>
                  <a:pt x="943918" y="343821"/>
                  <a:pt x="961122" y="378229"/>
                </a:cubicBezTo>
                <a:cubicBezTo>
                  <a:pt x="963356" y="382697"/>
                  <a:pt x="967200" y="386230"/>
                  <a:pt x="969434" y="390698"/>
                </a:cubicBezTo>
                <a:cubicBezTo>
                  <a:pt x="973695" y="399221"/>
                  <a:pt x="976165" y="416039"/>
                  <a:pt x="977747" y="423949"/>
                </a:cubicBezTo>
                <a:cubicBezTo>
                  <a:pt x="978638" y="447128"/>
                  <a:pt x="986312" y="641855"/>
                  <a:pt x="986060" y="656706"/>
                </a:cubicBezTo>
                <a:cubicBezTo>
                  <a:pt x="985378" y="696974"/>
                  <a:pt x="980518" y="737062"/>
                  <a:pt x="977747" y="777240"/>
                </a:cubicBezTo>
                <a:cubicBezTo>
                  <a:pt x="959736" y="775855"/>
                  <a:pt x="941639" y="775324"/>
                  <a:pt x="923714" y="773084"/>
                </a:cubicBezTo>
                <a:cubicBezTo>
                  <a:pt x="919367" y="772541"/>
                  <a:pt x="915626" y="768928"/>
                  <a:pt x="911245" y="768928"/>
                </a:cubicBezTo>
                <a:cubicBezTo>
                  <a:pt x="880734" y="768928"/>
                  <a:pt x="850285" y="771699"/>
                  <a:pt x="819805" y="773084"/>
                </a:cubicBezTo>
                <a:cubicBezTo>
                  <a:pt x="814263" y="774469"/>
                  <a:pt x="808877" y="776818"/>
                  <a:pt x="803180" y="777240"/>
                </a:cubicBezTo>
                <a:cubicBezTo>
                  <a:pt x="712853" y="783931"/>
                  <a:pt x="729484" y="783388"/>
                  <a:pt x="661863" y="777240"/>
                </a:cubicBezTo>
                <a:cubicBezTo>
                  <a:pt x="654034" y="769411"/>
                  <a:pt x="647340" y="761087"/>
                  <a:pt x="636925" y="756458"/>
                </a:cubicBezTo>
                <a:cubicBezTo>
                  <a:pt x="628918" y="752899"/>
                  <a:pt x="611987" y="748146"/>
                  <a:pt x="611987" y="748146"/>
                </a:cubicBezTo>
                <a:cubicBezTo>
                  <a:pt x="607831" y="752302"/>
                  <a:pt x="603281" y="756099"/>
                  <a:pt x="599518" y="760615"/>
                </a:cubicBezTo>
                <a:cubicBezTo>
                  <a:pt x="596320" y="764453"/>
                  <a:pt x="595106" y="769963"/>
                  <a:pt x="591205" y="773084"/>
                </a:cubicBezTo>
                <a:cubicBezTo>
                  <a:pt x="587784" y="775821"/>
                  <a:pt x="582892" y="775855"/>
                  <a:pt x="578736" y="777240"/>
                </a:cubicBezTo>
                <a:cubicBezTo>
                  <a:pt x="533016" y="775855"/>
                  <a:pt x="487250" y="775553"/>
                  <a:pt x="441576" y="773084"/>
                </a:cubicBezTo>
                <a:cubicBezTo>
                  <a:pt x="394756" y="770553"/>
                  <a:pt x="463071" y="762575"/>
                  <a:pt x="400012" y="773084"/>
                </a:cubicBezTo>
                <a:cubicBezTo>
                  <a:pt x="343219" y="792013"/>
                  <a:pt x="387790" y="778746"/>
                  <a:pt x="246227" y="773084"/>
                </a:cubicBezTo>
                <a:cubicBezTo>
                  <a:pt x="224034" y="772196"/>
                  <a:pt x="201892" y="770313"/>
                  <a:pt x="179725" y="768928"/>
                </a:cubicBezTo>
                <a:cubicBezTo>
                  <a:pt x="150048" y="759035"/>
                  <a:pt x="159648" y="767906"/>
                  <a:pt x="146474" y="748146"/>
                </a:cubicBezTo>
                <a:cubicBezTo>
                  <a:pt x="138234" y="649257"/>
                  <a:pt x="144446" y="733810"/>
                  <a:pt x="138162" y="573578"/>
                </a:cubicBezTo>
                <a:cubicBezTo>
                  <a:pt x="137021" y="544473"/>
                  <a:pt x="135391" y="515389"/>
                  <a:pt x="134005" y="486295"/>
                </a:cubicBezTo>
                <a:cubicBezTo>
                  <a:pt x="129009" y="266459"/>
                  <a:pt x="190740" y="314027"/>
                  <a:pt x="79972" y="299258"/>
                </a:cubicBezTo>
                <a:cubicBezTo>
                  <a:pt x="75629" y="298679"/>
                  <a:pt x="71659" y="296487"/>
                  <a:pt x="67503" y="295102"/>
                </a:cubicBezTo>
                <a:cubicBezTo>
                  <a:pt x="59680" y="284671"/>
                  <a:pt x="43530" y="263780"/>
                  <a:pt x="38409" y="253538"/>
                </a:cubicBezTo>
                <a:cubicBezTo>
                  <a:pt x="35638" y="247996"/>
                  <a:pt x="33284" y="242226"/>
                  <a:pt x="30096" y="236913"/>
                </a:cubicBezTo>
                <a:cubicBezTo>
                  <a:pt x="24956" y="228346"/>
                  <a:pt x="16630" y="221453"/>
                  <a:pt x="13471" y="211975"/>
                </a:cubicBezTo>
                <a:lnTo>
                  <a:pt x="5158" y="187037"/>
                </a:lnTo>
                <a:cubicBezTo>
                  <a:pt x="-674" y="134544"/>
                  <a:pt x="-2693" y="134542"/>
                  <a:pt x="5158" y="66502"/>
                </a:cubicBezTo>
                <a:cubicBezTo>
                  <a:pt x="6162" y="57797"/>
                  <a:pt x="7275" y="47760"/>
                  <a:pt x="13471" y="41564"/>
                </a:cubicBezTo>
                <a:cubicBezTo>
                  <a:pt x="17627" y="37408"/>
                  <a:pt x="22177" y="33611"/>
                  <a:pt x="25940" y="29095"/>
                </a:cubicBezTo>
                <a:cubicBezTo>
                  <a:pt x="29138" y="25258"/>
                  <a:pt x="30016" y="19273"/>
                  <a:pt x="34252" y="16626"/>
                </a:cubicBezTo>
                <a:cubicBezTo>
                  <a:pt x="41683" y="11982"/>
                  <a:pt x="50878" y="11084"/>
                  <a:pt x="59191" y="8313"/>
                </a:cubicBezTo>
                <a:lnTo>
                  <a:pt x="71660" y="4157"/>
                </a:lnTo>
                <a:lnTo>
                  <a:pt x="84129" y="0"/>
                </a:lnTo>
                <a:close/>
              </a:path>
            </a:pathLst>
          </a:custGeom>
          <a:solidFill>
            <a:srgbClr val="FFC000">
              <a:alpha val="50195"/>
            </a:srgbClr>
          </a:solidFill>
          <a:ln w="12700" cap="sq" cmpd="sng" algn="ctr">
            <a:solidFill>
              <a:srgbClr val="FFC000">
                <a:alpha val="50195"/>
              </a:srgbClr>
            </a:solidFill>
            <a:prstDash val="solid"/>
            <a:round/>
            <a:headEnd type="none" w="sm" len="sm"/>
            <a:tailEnd type="none" w="sm" len="sm"/>
          </a:ln>
        </p:spPr>
        <p:txBody>
          <a:bodyPr/>
          <a:lstStyle/>
          <a:p>
            <a:endParaRPr lang="en-US" dirty="0"/>
          </a:p>
        </p:txBody>
      </p:sp>
      <p:sp>
        <p:nvSpPr>
          <p:cNvPr id="8" name="Freeform: Shape 9"/>
          <p:cNvSpPr>
            <a:spLocks/>
          </p:cNvSpPr>
          <p:nvPr/>
        </p:nvSpPr>
        <p:spPr bwMode="auto">
          <a:xfrm>
            <a:off x="5291138" y="2579688"/>
            <a:ext cx="3273425" cy="3711575"/>
          </a:xfrm>
          <a:custGeom>
            <a:avLst/>
            <a:gdLst>
              <a:gd name="T0" fmla="*/ 31666 w 3272997"/>
              <a:gd name="T1" fmla="*/ 2243940 h 3712191"/>
              <a:gd name="T2" fmla="*/ 18012 w 3272997"/>
              <a:gd name="T3" fmla="*/ 204614 h 3712191"/>
              <a:gd name="T4" fmla="*/ 106759 w 3272997"/>
              <a:gd name="T5" fmla="*/ 6821 h 3712191"/>
              <a:gd name="T6" fmla="*/ 147717 w 3272997"/>
              <a:gd name="T7" fmla="*/ 27280 h 3712191"/>
              <a:gd name="T8" fmla="*/ 188678 w 3272997"/>
              <a:gd name="T9" fmla="*/ 47743 h 3712191"/>
              <a:gd name="T10" fmla="*/ 256944 w 3272997"/>
              <a:gd name="T11" fmla="*/ 122770 h 3712191"/>
              <a:gd name="T12" fmla="*/ 318383 w 3272997"/>
              <a:gd name="T13" fmla="*/ 190973 h 3712191"/>
              <a:gd name="T14" fmla="*/ 359341 w 3272997"/>
              <a:gd name="T15" fmla="*/ 259178 h 3712191"/>
              <a:gd name="T16" fmla="*/ 407126 w 3272997"/>
              <a:gd name="T17" fmla="*/ 306921 h 3712191"/>
              <a:gd name="T18" fmla="*/ 454911 w 3272997"/>
              <a:gd name="T19" fmla="*/ 395587 h 3712191"/>
              <a:gd name="T20" fmla="*/ 516352 w 3272997"/>
              <a:gd name="T21" fmla="*/ 436512 h 3712191"/>
              <a:gd name="T22" fmla="*/ 625577 w 3272997"/>
              <a:gd name="T23" fmla="*/ 484255 h 3712191"/>
              <a:gd name="T24" fmla="*/ 687016 w 3272997"/>
              <a:gd name="T25" fmla="*/ 518357 h 3712191"/>
              <a:gd name="T26" fmla="*/ 721148 w 3272997"/>
              <a:gd name="T27" fmla="*/ 572921 h 3712191"/>
              <a:gd name="T28" fmla="*/ 775760 w 3272997"/>
              <a:gd name="T29" fmla="*/ 627485 h 3712191"/>
              <a:gd name="T30" fmla="*/ 809894 w 3272997"/>
              <a:gd name="T31" fmla="*/ 729792 h 3712191"/>
              <a:gd name="T32" fmla="*/ 837199 w 3272997"/>
              <a:gd name="T33" fmla="*/ 818458 h 3712191"/>
              <a:gd name="T34" fmla="*/ 878160 w 3272997"/>
              <a:gd name="T35" fmla="*/ 879842 h 3712191"/>
              <a:gd name="T36" fmla="*/ 932772 w 3272997"/>
              <a:gd name="T37" fmla="*/ 982150 h 3712191"/>
              <a:gd name="T38" fmla="*/ 960079 w 3272997"/>
              <a:gd name="T39" fmla="*/ 1009430 h 3712191"/>
              <a:gd name="T40" fmla="*/ 1001038 w 3272997"/>
              <a:gd name="T41" fmla="*/ 1029893 h 3712191"/>
              <a:gd name="T42" fmla="*/ 1076131 w 3272997"/>
              <a:gd name="T43" fmla="*/ 1125379 h 3712191"/>
              <a:gd name="T44" fmla="*/ 1158047 w 3272997"/>
              <a:gd name="T45" fmla="*/ 1166301 h 3712191"/>
              <a:gd name="T46" fmla="*/ 1294579 w 3272997"/>
              <a:gd name="T47" fmla="*/ 1173122 h 3712191"/>
              <a:gd name="T48" fmla="*/ 1396979 w 3272997"/>
              <a:gd name="T49" fmla="*/ 1145842 h 3712191"/>
              <a:gd name="T50" fmla="*/ 1478896 w 3272997"/>
              <a:gd name="T51" fmla="*/ 1098099 h 3712191"/>
              <a:gd name="T52" fmla="*/ 1533509 w 3272997"/>
              <a:gd name="T53" fmla="*/ 1009430 h 3712191"/>
              <a:gd name="T54" fmla="*/ 1588123 w 3272997"/>
              <a:gd name="T55" fmla="*/ 961687 h 3712191"/>
              <a:gd name="T56" fmla="*/ 1690520 w 3272997"/>
              <a:gd name="T57" fmla="*/ 920765 h 3712191"/>
              <a:gd name="T58" fmla="*/ 2031849 w 3272997"/>
              <a:gd name="T59" fmla="*/ 900305 h 3712191"/>
              <a:gd name="T60" fmla="*/ 2093288 w 3272997"/>
              <a:gd name="T61" fmla="*/ 873022 h 3712191"/>
              <a:gd name="T62" fmla="*/ 2154727 w 3272997"/>
              <a:gd name="T63" fmla="*/ 838920 h 3712191"/>
              <a:gd name="T64" fmla="*/ 2236643 w 3272997"/>
              <a:gd name="T65" fmla="*/ 804816 h 3712191"/>
              <a:gd name="T66" fmla="*/ 2311736 w 3272997"/>
              <a:gd name="T67" fmla="*/ 784356 h 3712191"/>
              <a:gd name="T68" fmla="*/ 2571145 w 3272997"/>
              <a:gd name="T69" fmla="*/ 818458 h 3712191"/>
              <a:gd name="T70" fmla="*/ 2632584 w 3272997"/>
              <a:gd name="T71" fmla="*/ 845741 h 3712191"/>
              <a:gd name="T72" fmla="*/ 2714504 w 3272997"/>
              <a:gd name="T73" fmla="*/ 900305 h 3712191"/>
              <a:gd name="T74" fmla="*/ 2755462 w 3272997"/>
              <a:gd name="T75" fmla="*/ 934407 h 3712191"/>
              <a:gd name="T76" fmla="*/ 2830555 w 3272997"/>
              <a:gd name="T77" fmla="*/ 995791 h 3712191"/>
              <a:gd name="T78" fmla="*/ 2891994 w 3272997"/>
              <a:gd name="T79" fmla="*/ 1023072 h 3712191"/>
              <a:gd name="T80" fmla="*/ 2946606 w 3272997"/>
              <a:gd name="T81" fmla="*/ 1077636 h 3712191"/>
              <a:gd name="T82" fmla="*/ 3014872 w 3272997"/>
              <a:gd name="T83" fmla="*/ 1145842 h 3712191"/>
              <a:gd name="T84" fmla="*/ 3035352 w 3272997"/>
              <a:gd name="T85" fmla="*/ 1207227 h 3712191"/>
              <a:gd name="T86" fmla="*/ 3055831 w 3272997"/>
              <a:gd name="T87" fmla="*/ 1336814 h 3712191"/>
              <a:gd name="T88" fmla="*/ 3069484 w 3272997"/>
              <a:gd name="T89" fmla="*/ 1418661 h 3712191"/>
              <a:gd name="T90" fmla="*/ 3110445 w 3272997"/>
              <a:gd name="T91" fmla="*/ 1439122 h 3712191"/>
              <a:gd name="T92" fmla="*/ 3165057 w 3272997"/>
              <a:gd name="T93" fmla="*/ 1432301 h 3712191"/>
              <a:gd name="T94" fmla="*/ 3199188 w 3272997"/>
              <a:gd name="T95" fmla="*/ 1493686 h 3712191"/>
              <a:gd name="T96" fmla="*/ 3233323 w 3272997"/>
              <a:gd name="T97" fmla="*/ 1548250 h 3712191"/>
              <a:gd name="T98" fmla="*/ 3260627 w 3272997"/>
              <a:gd name="T99" fmla="*/ 1705121 h 3712191"/>
              <a:gd name="T100" fmla="*/ 3267454 w 3272997"/>
              <a:gd name="T101" fmla="*/ 3676242 h 3712191"/>
              <a:gd name="T102" fmla="*/ 3233323 w 3272997"/>
              <a:gd name="T103" fmla="*/ 3703522 h 3712191"/>
              <a:gd name="T104" fmla="*/ 3014872 w 3272997"/>
              <a:gd name="T105" fmla="*/ 3703522 h 3712191"/>
              <a:gd name="T106" fmla="*/ 2891994 w 3272997"/>
              <a:gd name="T107" fmla="*/ 3689881 h 3712191"/>
              <a:gd name="T108" fmla="*/ 1601773 w 3272997"/>
              <a:gd name="T109" fmla="*/ 3314756 h 3712191"/>
              <a:gd name="T110" fmla="*/ 1089781 w 3272997"/>
              <a:gd name="T111" fmla="*/ 2932808 h 3712191"/>
              <a:gd name="T112" fmla="*/ 878160 w 3272997"/>
              <a:gd name="T113" fmla="*/ 2810040 h 3712191"/>
              <a:gd name="T114" fmla="*/ 864506 w 3272997"/>
              <a:gd name="T115" fmla="*/ 2714551 h 3712191"/>
              <a:gd name="T116" fmla="*/ 755282 w 3272997"/>
              <a:gd name="T117" fmla="*/ 2687271 h 3712191"/>
              <a:gd name="T118" fmla="*/ 413953 w 3272997"/>
              <a:gd name="T119" fmla="*/ 2564501 h 3712191"/>
              <a:gd name="T120" fmla="*/ 400299 w 3272997"/>
              <a:gd name="T121" fmla="*/ 2339427 h 3712191"/>
              <a:gd name="T122" fmla="*/ 263768 w 3272997"/>
              <a:gd name="T123" fmla="*/ 2243940 h 371219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272997" h="3712191">
                <a:moveTo>
                  <a:pt x="31654" y="2245057"/>
                </a:moveTo>
                <a:lnTo>
                  <a:pt x="31654" y="2245057"/>
                </a:lnTo>
                <a:cubicBezTo>
                  <a:pt x="29379" y="1701421"/>
                  <a:pt x="28466" y="1157778"/>
                  <a:pt x="24830" y="614149"/>
                </a:cubicBezTo>
                <a:cubicBezTo>
                  <a:pt x="23917" y="477655"/>
                  <a:pt x="18006" y="341213"/>
                  <a:pt x="18006" y="204716"/>
                </a:cubicBezTo>
                <a:cubicBezTo>
                  <a:pt x="18006" y="1992"/>
                  <a:pt x="-37015" y="27439"/>
                  <a:pt x="45302" y="0"/>
                </a:cubicBezTo>
                <a:cubicBezTo>
                  <a:pt x="65774" y="2275"/>
                  <a:pt x="86734" y="1828"/>
                  <a:pt x="106717" y="6824"/>
                </a:cubicBezTo>
                <a:cubicBezTo>
                  <a:pt x="114673" y="8813"/>
                  <a:pt x="119853" y="16804"/>
                  <a:pt x="127188" y="20472"/>
                </a:cubicBezTo>
                <a:cubicBezTo>
                  <a:pt x="133622" y="23689"/>
                  <a:pt x="140836" y="25021"/>
                  <a:pt x="147660" y="27295"/>
                </a:cubicBezTo>
                <a:cubicBezTo>
                  <a:pt x="154484" y="31844"/>
                  <a:pt x="160796" y="37275"/>
                  <a:pt x="168131" y="40943"/>
                </a:cubicBezTo>
                <a:cubicBezTo>
                  <a:pt x="174565" y="44160"/>
                  <a:pt x="183517" y="42681"/>
                  <a:pt x="188603" y="47767"/>
                </a:cubicBezTo>
                <a:cubicBezTo>
                  <a:pt x="200201" y="59365"/>
                  <a:pt x="204301" y="77111"/>
                  <a:pt x="215899" y="88710"/>
                </a:cubicBezTo>
                <a:cubicBezTo>
                  <a:pt x="242169" y="114981"/>
                  <a:pt x="228340" y="103829"/>
                  <a:pt x="256842" y="122830"/>
                </a:cubicBezTo>
                <a:cubicBezTo>
                  <a:pt x="288127" y="169758"/>
                  <a:pt x="268576" y="158586"/>
                  <a:pt x="304609" y="170597"/>
                </a:cubicBezTo>
                <a:cubicBezTo>
                  <a:pt x="309158" y="177421"/>
                  <a:pt x="315026" y="183531"/>
                  <a:pt x="318257" y="191069"/>
                </a:cubicBezTo>
                <a:cubicBezTo>
                  <a:pt x="329599" y="217532"/>
                  <a:pt x="318663" y="221582"/>
                  <a:pt x="338728" y="245660"/>
                </a:cubicBezTo>
                <a:cubicBezTo>
                  <a:pt x="343978" y="251960"/>
                  <a:pt x="352376" y="254758"/>
                  <a:pt x="359200" y="259307"/>
                </a:cubicBezTo>
                <a:cubicBezTo>
                  <a:pt x="361475" y="266131"/>
                  <a:pt x="360938" y="274693"/>
                  <a:pt x="366024" y="279779"/>
                </a:cubicBezTo>
                <a:cubicBezTo>
                  <a:pt x="377622" y="291377"/>
                  <a:pt x="406967" y="307074"/>
                  <a:pt x="406967" y="307074"/>
                </a:cubicBezTo>
                <a:cubicBezTo>
                  <a:pt x="416066" y="320722"/>
                  <a:pt x="430285" y="332105"/>
                  <a:pt x="434263" y="348018"/>
                </a:cubicBezTo>
                <a:cubicBezTo>
                  <a:pt x="438764" y="366023"/>
                  <a:pt x="439656" y="382592"/>
                  <a:pt x="454734" y="395785"/>
                </a:cubicBezTo>
                <a:cubicBezTo>
                  <a:pt x="467078" y="406586"/>
                  <a:pt x="482030" y="413981"/>
                  <a:pt x="495678" y="423080"/>
                </a:cubicBezTo>
                <a:cubicBezTo>
                  <a:pt x="502502" y="427629"/>
                  <a:pt x="508193" y="434739"/>
                  <a:pt x="516149" y="436728"/>
                </a:cubicBezTo>
                <a:cubicBezTo>
                  <a:pt x="550423" y="445297"/>
                  <a:pt x="534548" y="440586"/>
                  <a:pt x="563917" y="450376"/>
                </a:cubicBezTo>
                <a:cubicBezTo>
                  <a:pt x="610845" y="481662"/>
                  <a:pt x="589299" y="472486"/>
                  <a:pt x="625331" y="484495"/>
                </a:cubicBezTo>
                <a:cubicBezTo>
                  <a:pt x="684006" y="523611"/>
                  <a:pt x="609766" y="476712"/>
                  <a:pt x="666275" y="504967"/>
                </a:cubicBezTo>
                <a:cubicBezTo>
                  <a:pt x="673610" y="508635"/>
                  <a:pt x="679922" y="514066"/>
                  <a:pt x="686746" y="518615"/>
                </a:cubicBezTo>
                <a:cubicBezTo>
                  <a:pt x="703899" y="570070"/>
                  <a:pt x="678766" y="508638"/>
                  <a:pt x="714042" y="552734"/>
                </a:cubicBezTo>
                <a:cubicBezTo>
                  <a:pt x="718536" y="558351"/>
                  <a:pt x="716373" y="567589"/>
                  <a:pt x="720866" y="573206"/>
                </a:cubicBezTo>
                <a:cubicBezTo>
                  <a:pt x="725989" y="579610"/>
                  <a:pt x="735037" y="581604"/>
                  <a:pt x="741337" y="586854"/>
                </a:cubicBezTo>
                <a:cubicBezTo>
                  <a:pt x="754274" y="597635"/>
                  <a:pt x="767788" y="612459"/>
                  <a:pt x="775457" y="627797"/>
                </a:cubicBezTo>
                <a:cubicBezTo>
                  <a:pt x="784674" y="646230"/>
                  <a:pt x="784912" y="670343"/>
                  <a:pt x="789105" y="689212"/>
                </a:cubicBezTo>
                <a:cubicBezTo>
                  <a:pt x="795966" y="720087"/>
                  <a:pt x="794852" y="700707"/>
                  <a:pt x="809576" y="730155"/>
                </a:cubicBezTo>
                <a:cubicBezTo>
                  <a:pt x="837826" y="786654"/>
                  <a:pt x="790939" y="712437"/>
                  <a:pt x="830048" y="771098"/>
                </a:cubicBezTo>
                <a:cubicBezTo>
                  <a:pt x="832323" y="787021"/>
                  <a:pt x="832250" y="803460"/>
                  <a:pt x="836872" y="818866"/>
                </a:cubicBezTo>
                <a:cubicBezTo>
                  <a:pt x="839229" y="826721"/>
                  <a:pt x="846852" y="832002"/>
                  <a:pt x="850520" y="839337"/>
                </a:cubicBezTo>
                <a:cubicBezTo>
                  <a:pt x="870272" y="878841"/>
                  <a:pt x="839005" y="841472"/>
                  <a:pt x="877815" y="880280"/>
                </a:cubicBezTo>
                <a:cubicBezTo>
                  <a:pt x="896650" y="936784"/>
                  <a:pt x="883483" y="909254"/>
                  <a:pt x="918758" y="962167"/>
                </a:cubicBezTo>
                <a:cubicBezTo>
                  <a:pt x="923307" y="968991"/>
                  <a:pt x="924625" y="980045"/>
                  <a:pt x="932406" y="982639"/>
                </a:cubicBezTo>
                <a:lnTo>
                  <a:pt x="952878" y="989463"/>
                </a:lnTo>
                <a:cubicBezTo>
                  <a:pt x="955153" y="996287"/>
                  <a:pt x="954616" y="1004848"/>
                  <a:pt x="959702" y="1009934"/>
                </a:cubicBezTo>
                <a:cubicBezTo>
                  <a:pt x="964788" y="1015020"/>
                  <a:pt x="973740" y="1013541"/>
                  <a:pt x="980173" y="1016758"/>
                </a:cubicBezTo>
                <a:cubicBezTo>
                  <a:pt x="987509" y="1020426"/>
                  <a:pt x="993821" y="1025857"/>
                  <a:pt x="1000645" y="1030406"/>
                </a:cubicBezTo>
                <a:cubicBezTo>
                  <a:pt x="1032489" y="1078173"/>
                  <a:pt x="1014292" y="1062251"/>
                  <a:pt x="1048412" y="1084997"/>
                </a:cubicBezTo>
                <a:cubicBezTo>
                  <a:pt x="1054824" y="1104234"/>
                  <a:pt x="1054796" y="1114322"/>
                  <a:pt x="1075708" y="1125940"/>
                </a:cubicBezTo>
                <a:cubicBezTo>
                  <a:pt x="1088284" y="1132926"/>
                  <a:pt x="1104681" y="1131608"/>
                  <a:pt x="1116651" y="1139588"/>
                </a:cubicBezTo>
                <a:lnTo>
                  <a:pt x="1157594" y="1166883"/>
                </a:lnTo>
                <a:lnTo>
                  <a:pt x="1178066" y="1180531"/>
                </a:lnTo>
                <a:cubicBezTo>
                  <a:pt x="1216735" y="1178256"/>
                  <a:pt x="1255662" y="1178717"/>
                  <a:pt x="1294072" y="1173707"/>
                </a:cubicBezTo>
                <a:cubicBezTo>
                  <a:pt x="1308337" y="1171846"/>
                  <a:pt x="1320825" y="1162425"/>
                  <a:pt x="1335015" y="1160060"/>
                </a:cubicBezTo>
                <a:cubicBezTo>
                  <a:pt x="1383053" y="1152053"/>
                  <a:pt x="1362832" y="1157611"/>
                  <a:pt x="1396430" y="1146412"/>
                </a:cubicBezTo>
                <a:cubicBezTo>
                  <a:pt x="1409284" y="1133558"/>
                  <a:pt x="1420275" y="1119891"/>
                  <a:pt x="1437373" y="1112292"/>
                </a:cubicBezTo>
                <a:cubicBezTo>
                  <a:pt x="1450519" y="1106449"/>
                  <a:pt x="1478317" y="1098645"/>
                  <a:pt x="1478317" y="1098645"/>
                </a:cubicBezTo>
                <a:cubicBezTo>
                  <a:pt x="1480591" y="1091821"/>
                  <a:pt x="1481647" y="1084461"/>
                  <a:pt x="1485140" y="1078173"/>
                </a:cubicBezTo>
                <a:cubicBezTo>
                  <a:pt x="1500824" y="1049941"/>
                  <a:pt x="1515020" y="1034977"/>
                  <a:pt x="1532908" y="1009934"/>
                </a:cubicBezTo>
                <a:cubicBezTo>
                  <a:pt x="1537675" y="1003261"/>
                  <a:pt x="1540383" y="994863"/>
                  <a:pt x="1546555" y="989463"/>
                </a:cubicBezTo>
                <a:cubicBezTo>
                  <a:pt x="1558899" y="978662"/>
                  <a:pt x="1575901" y="973766"/>
                  <a:pt x="1587499" y="962167"/>
                </a:cubicBezTo>
                <a:cubicBezTo>
                  <a:pt x="1595140" y="954526"/>
                  <a:pt x="1615772" y="931215"/>
                  <a:pt x="1628442" y="928048"/>
                </a:cubicBezTo>
                <a:cubicBezTo>
                  <a:pt x="1648425" y="923053"/>
                  <a:pt x="1669312" y="922692"/>
                  <a:pt x="1689857" y="921224"/>
                </a:cubicBezTo>
                <a:cubicBezTo>
                  <a:pt x="1733025" y="918141"/>
                  <a:pt x="1776311" y="916992"/>
                  <a:pt x="1819511" y="914400"/>
                </a:cubicBezTo>
                <a:lnTo>
                  <a:pt x="2031051" y="900752"/>
                </a:lnTo>
                <a:cubicBezTo>
                  <a:pt x="2037875" y="896203"/>
                  <a:pt x="2044028" y="890435"/>
                  <a:pt x="2051523" y="887104"/>
                </a:cubicBezTo>
                <a:cubicBezTo>
                  <a:pt x="2064669" y="881261"/>
                  <a:pt x="2092466" y="873457"/>
                  <a:pt x="2092466" y="873457"/>
                </a:cubicBezTo>
                <a:cubicBezTo>
                  <a:pt x="2151127" y="834348"/>
                  <a:pt x="2076910" y="881235"/>
                  <a:pt x="2133409" y="852985"/>
                </a:cubicBezTo>
                <a:cubicBezTo>
                  <a:pt x="2140745" y="849317"/>
                  <a:pt x="2146386" y="842668"/>
                  <a:pt x="2153881" y="839337"/>
                </a:cubicBezTo>
                <a:cubicBezTo>
                  <a:pt x="2167027" y="833494"/>
                  <a:pt x="2182854" y="833668"/>
                  <a:pt x="2194824" y="825689"/>
                </a:cubicBezTo>
                <a:cubicBezTo>
                  <a:pt x="2253504" y="786572"/>
                  <a:pt x="2179255" y="833475"/>
                  <a:pt x="2235767" y="805218"/>
                </a:cubicBezTo>
                <a:cubicBezTo>
                  <a:pt x="2243103" y="801550"/>
                  <a:pt x="2248327" y="793728"/>
                  <a:pt x="2256239" y="791570"/>
                </a:cubicBezTo>
                <a:cubicBezTo>
                  <a:pt x="2273931" y="786745"/>
                  <a:pt x="2292633" y="787021"/>
                  <a:pt x="2310830" y="784746"/>
                </a:cubicBezTo>
                <a:cubicBezTo>
                  <a:pt x="2385893" y="787021"/>
                  <a:pt x="2461037" y="787404"/>
                  <a:pt x="2536018" y="791570"/>
                </a:cubicBezTo>
                <a:cubicBezTo>
                  <a:pt x="2564152" y="793133"/>
                  <a:pt x="2552635" y="801364"/>
                  <a:pt x="2570137" y="818866"/>
                </a:cubicBezTo>
                <a:cubicBezTo>
                  <a:pt x="2575936" y="824665"/>
                  <a:pt x="2583115" y="829182"/>
                  <a:pt x="2590609" y="832513"/>
                </a:cubicBezTo>
                <a:cubicBezTo>
                  <a:pt x="2603755" y="838356"/>
                  <a:pt x="2631552" y="846161"/>
                  <a:pt x="2631552" y="846161"/>
                </a:cubicBezTo>
                <a:cubicBezTo>
                  <a:pt x="2649216" y="863825"/>
                  <a:pt x="2668480" y="885766"/>
                  <a:pt x="2692967" y="893928"/>
                </a:cubicBezTo>
                <a:lnTo>
                  <a:pt x="2713439" y="900752"/>
                </a:lnTo>
                <a:cubicBezTo>
                  <a:pt x="2720263" y="907576"/>
                  <a:pt x="2726497" y="915046"/>
                  <a:pt x="2733911" y="921224"/>
                </a:cubicBezTo>
                <a:cubicBezTo>
                  <a:pt x="2740211" y="926474"/>
                  <a:pt x="2748583" y="929073"/>
                  <a:pt x="2754382" y="934872"/>
                </a:cubicBezTo>
                <a:cubicBezTo>
                  <a:pt x="2760181" y="940671"/>
                  <a:pt x="2761858" y="949943"/>
                  <a:pt x="2768030" y="955343"/>
                </a:cubicBezTo>
                <a:cubicBezTo>
                  <a:pt x="2768047" y="955358"/>
                  <a:pt x="2819200" y="989456"/>
                  <a:pt x="2829445" y="996286"/>
                </a:cubicBezTo>
                <a:cubicBezTo>
                  <a:pt x="2836269" y="1000835"/>
                  <a:pt x="2842136" y="1007340"/>
                  <a:pt x="2849917" y="1009934"/>
                </a:cubicBezTo>
                <a:lnTo>
                  <a:pt x="2890860" y="1023582"/>
                </a:lnTo>
                <a:cubicBezTo>
                  <a:pt x="2910986" y="1037000"/>
                  <a:pt x="2915386" y="1038001"/>
                  <a:pt x="2931803" y="1057701"/>
                </a:cubicBezTo>
                <a:cubicBezTo>
                  <a:pt x="2937054" y="1064001"/>
                  <a:pt x="2939047" y="1073050"/>
                  <a:pt x="2945451" y="1078173"/>
                </a:cubicBezTo>
                <a:cubicBezTo>
                  <a:pt x="2951068" y="1082667"/>
                  <a:pt x="2959099" y="1082722"/>
                  <a:pt x="2965923" y="1084997"/>
                </a:cubicBezTo>
                <a:cubicBezTo>
                  <a:pt x="2998571" y="1133970"/>
                  <a:pt x="2981620" y="1114342"/>
                  <a:pt x="3013690" y="1146412"/>
                </a:cubicBezTo>
                <a:lnTo>
                  <a:pt x="3027337" y="1187355"/>
                </a:lnTo>
                <a:lnTo>
                  <a:pt x="3034161" y="1207827"/>
                </a:lnTo>
                <a:cubicBezTo>
                  <a:pt x="3036436" y="1235122"/>
                  <a:pt x="3037588" y="1262535"/>
                  <a:pt x="3040985" y="1289713"/>
                </a:cubicBezTo>
                <a:cubicBezTo>
                  <a:pt x="3042699" y="1303424"/>
                  <a:pt x="3050100" y="1323882"/>
                  <a:pt x="3054633" y="1337480"/>
                </a:cubicBezTo>
                <a:cubicBezTo>
                  <a:pt x="3056908" y="1357952"/>
                  <a:pt x="3058071" y="1378578"/>
                  <a:pt x="3061457" y="1398895"/>
                </a:cubicBezTo>
                <a:cubicBezTo>
                  <a:pt x="3062640" y="1405990"/>
                  <a:pt x="3063195" y="1414281"/>
                  <a:pt x="3068281" y="1419367"/>
                </a:cubicBezTo>
                <a:cubicBezTo>
                  <a:pt x="3073367" y="1424453"/>
                  <a:pt x="3082319" y="1422974"/>
                  <a:pt x="3088752" y="1426191"/>
                </a:cubicBezTo>
                <a:cubicBezTo>
                  <a:pt x="3096088" y="1429859"/>
                  <a:pt x="3102400" y="1435290"/>
                  <a:pt x="3109224" y="1439839"/>
                </a:cubicBezTo>
                <a:cubicBezTo>
                  <a:pt x="3116048" y="1435290"/>
                  <a:pt x="3121558" y="1427208"/>
                  <a:pt x="3129696" y="1426191"/>
                </a:cubicBezTo>
                <a:cubicBezTo>
                  <a:pt x="3141205" y="1424752"/>
                  <a:pt x="3154165" y="1426582"/>
                  <a:pt x="3163815" y="1433015"/>
                </a:cubicBezTo>
                <a:cubicBezTo>
                  <a:pt x="3169800" y="1437005"/>
                  <a:pt x="3167146" y="1447198"/>
                  <a:pt x="3170639" y="1453486"/>
                </a:cubicBezTo>
                <a:cubicBezTo>
                  <a:pt x="3178605" y="1467825"/>
                  <a:pt x="3182373" y="1489243"/>
                  <a:pt x="3197934" y="1494430"/>
                </a:cubicBezTo>
                <a:lnTo>
                  <a:pt x="3218406" y="1501254"/>
                </a:lnTo>
                <a:cubicBezTo>
                  <a:pt x="3220592" y="1509998"/>
                  <a:pt x="3227160" y="1539232"/>
                  <a:pt x="3232054" y="1549021"/>
                </a:cubicBezTo>
                <a:cubicBezTo>
                  <a:pt x="3235722" y="1556356"/>
                  <a:pt x="3241153" y="1562668"/>
                  <a:pt x="3245702" y="1569492"/>
                </a:cubicBezTo>
                <a:cubicBezTo>
                  <a:pt x="3263853" y="1623945"/>
                  <a:pt x="3257069" y="1597680"/>
                  <a:pt x="3259349" y="1705970"/>
                </a:cubicBezTo>
                <a:cubicBezTo>
                  <a:pt x="3277139" y="2551049"/>
                  <a:pt x="3255798" y="1978858"/>
                  <a:pt x="3272997" y="2408830"/>
                </a:cubicBezTo>
                <a:cubicBezTo>
                  <a:pt x="3270722" y="2831911"/>
                  <a:pt x="3270650" y="3255009"/>
                  <a:pt x="3266173" y="3678072"/>
                </a:cubicBezTo>
                <a:cubicBezTo>
                  <a:pt x="3266097" y="3685264"/>
                  <a:pt x="3264966" y="3694050"/>
                  <a:pt x="3259349" y="3698543"/>
                </a:cubicBezTo>
                <a:cubicBezTo>
                  <a:pt x="3252026" y="3704402"/>
                  <a:pt x="3241360" y="3704204"/>
                  <a:pt x="3232054" y="3705367"/>
                </a:cubicBezTo>
                <a:cubicBezTo>
                  <a:pt x="3204875" y="3708764"/>
                  <a:pt x="3177463" y="3709916"/>
                  <a:pt x="3150167" y="3712191"/>
                </a:cubicBezTo>
                <a:cubicBezTo>
                  <a:pt x="3104675" y="3709916"/>
                  <a:pt x="3059068" y="3709313"/>
                  <a:pt x="3013690" y="3705367"/>
                </a:cubicBezTo>
                <a:cubicBezTo>
                  <a:pt x="3006524" y="3704744"/>
                  <a:pt x="3000367" y="3699337"/>
                  <a:pt x="2993218" y="3698543"/>
                </a:cubicBezTo>
                <a:cubicBezTo>
                  <a:pt x="2959232" y="3694767"/>
                  <a:pt x="2924979" y="3693994"/>
                  <a:pt x="2890860" y="3691719"/>
                </a:cubicBezTo>
                <a:cubicBezTo>
                  <a:pt x="2888585" y="3568889"/>
                  <a:pt x="3001994" y="3357556"/>
                  <a:pt x="2884036" y="3323230"/>
                </a:cubicBezTo>
                <a:cubicBezTo>
                  <a:pt x="2473432" y="3203742"/>
                  <a:pt x="2028770" y="3319670"/>
                  <a:pt x="1601146" y="3316406"/>
                </a:cubicBezTo>
                <a:lnTo>
                  <a:pt x="1096179" y="3309582"/>
                </a:lnTo>
                <a:cubicBezTo>
                  <a:pt x="1093904" y="3184478"/>
                  <a:pt x="1149955" y="3043740"/>
                  <a:pt x="1089355" y="2934269"/>
                </a:cubicBezTo>
                <a:cubicBezTo>
                  <a:pt x="1056288" y="2874534"/>
                  <a:pt x="943684" y="2961729"/>
                  <a:pt x="884639" y="2927445"/>
                </a:cubicBezTo>
                <a:cubicBezTo>
                  <a:pt x="851141" y="2907994"/>
                  <a:pt x="880904" y="2850051"/>
                  <a:pt x="877815" y="2811439"/>
                </a:cubicBezTo>
                <a:cubicBezTo>
                  <a:pt x="876353" y="2793159"/>
                  <a:pt x="873584" y="2775002"/>
                  <a:pt x="870991" y="2756848"/>
                </a:cubicBezTo>
                <a:cubicBezTo>
                  <a:pt x="869034" y="2743151"/>
                  <a:pt x="876705" y="2721755"/>
                  <a:pt x="864167" y="2715904"/>
                </a:cubicBezTo>
                <a:cubicBezTo>
                  <a:pt x="835236" y="2702403"/>
                  <a:pt x="800478" y="2711355"/>
                  <a:pt x="768633" y="2709080"/>
                </a:cubicBezTo>
                <a:cubicBezTo>
                  <a:pt x="764084" y="2702256"/>
                  <a:pt x="756333" y="2696699"/>
                  <a:pt x="754985" y="2688609"/>
                </a:cubicBezTo>
                <a:cubicBezTo>
                  <a:pt x="726851" y="2519811"/>
                  <a:pt x="814993" y="2588556"/>
                  <a:pt x="550269" y="2579427"/>
                </a:cubicBezTo>
                <a:cubicBezTo>
                  <a:pt x="504776" y="2574878"/>
                  <a:pt x="440606" y="2602809"/>
                  <a:pt x="413791" y="2565779"/>
                </a:cubicBezTo>
                <a:cubicBezTo>
                  <a:pt x="377746" y="2516002"/>
                  <a:pt x="410685" y="2442879"/>
                  <a:pt x="406967" y="2381534"/>
                </a:cubicBezTo>
                <a:cubicBezTo>
                  <a:pt x="406130" y="2367723"/>
                  <a:pt x="402418" y="2354239"/>
                  <a:pt x="400143" y="2340591"/>
                </a:cubicBezTo>
                <a:cubicBezTo>
                  <a:pt x="397869" y="2306472"/>
                  <a:pt x="421334" y="2257843"/>
                  <a:pt x="393320" y="2238233"/>
                </a:cubicBezTo>
                <a:cubicBezTo>
                  <a:pt x="357865" y="2213415"/>
                  <a:pt x="306935" y="2244174"/>
                  <a:pt x="263666" y="2245057"/>
                </a:cubicBezTo>
                <a:cubicBezTo>
                  <a:pt x="195441" y="2246449"/>
                  <a:pt x="70323" y="2245057"/>
                  <a:pt x="31654" y="2245057"/>
                </a:cubicBezTo>
                <a:close/>
              </a:path>
            </a:pathLst>
          </a:custGeom>
          <a:solidFill>
            <a:srgbClr val="FFC000">
              <a:alpha val="50195"/>
            </a:srgbClr>
          </a:solidFill>
          <a:ln w="12700" cap="sq" cmpd="sng" algn="ctr">
            <a:solidFill>
              <a:srgbClr val="FFC000">
                <a:alpha val="50195"/>
              </a:srgbClr>
            </a:solidFill>
            <a:prstDash val="solid"/>
            <a:round/>
            <a:headEnd type="none" w="sm" len="sm"/>
            <a:tailEnd type="none" w="sm" len="sm"/>
          </a:ln>
        </p:spPr>
        <p:txBody>
          <a:bodyPr/>
          <a:lstStyle/>
          <a:p>
            <a:endParaRPr lang="en-US" dirty="0"/>
          </a:p>
        </p:txBody>
      </p:sp>
      <p:sp>
        <p:nvSpPr>
          <p:cNvPr id="9" name="TextBox 2"/>
          <p:cNvSpPr txBox="1">
            <a:spLocks noChangeArrowheads="1"/>
          </p:cNvSpPr>
          <p:nvPr/>
        </p:nvSpPr>
        <p:spPr bwMode="auto">
          <a:xfrm>
            <a:off x="6905438" y="3973810"/>
            <a:ext cx="996950" cy="923330"/>
          </a:xfrm>
          <a:prstGeom prst="rect">
            <a:avLst/>
          </a:prstGeom>
          <a:solidFill>
            <a:schemeClr val="tx1"/>
          </a:solidFill>
          <a:ln>
            <a:noFill/>
          </a:ln>
        </p:spPr>
        <p:txBody>
          <a:bodyPr wrap="square">
            <a:spAutoFit/>
          </a:bodyPr>
          <a:lstStyle>
            <a:lvl1pPr>
              <a:spcBef>
                <a:spcPct val="100000"/>
              </a:spcBef>
              <a:buClr>
                <a:schemeClr val="tx1"/>
              </a:buClr>
              <a:buFont typeface="Wingdings" panose="05000000000000000000" pitchFamily="2" charset="2"/>
              <a:buChar char="§"/>
              <a:defRPr sz="2400">
                <a:solidFill>
                  <a:schemeClr val="tx1"/>
                </a:solidFill>
                <a:latin typeface="Verdana" panose="020B0604030504040204" pitchFamily="34" charset="0"/>
              </a:defRPr>
            </a:lvl1pPr>
            <a:lvl2pPr marL="742950" indent="-285750">
              <a:spcBef>
                <a:spcPct val="20000"/>
              </a:spcBef>
              <a:buClr>
                <a:schemeClr val="tx1"/>
              </a:buClr>
              <a:buFont typeface="Verdana" panose="020B0604030504040204" pitchFamily="34" charset="0"/>
              <a:buChar char="−"/>
              <a:defRPr sz="2200">
                <a:solidFill>
                  <a:schemeClr val="tx1"/>
                </a:solidFill>
                <a:latin typeface="Verdana" panose="020B0604030504040204" pitchFamily="34" charset="0"/>
              </a:defRPr>
            </a:lvl2pPr>
            <a:lvl3pPr marL="1143000" indent="-228600">
              <a:spcBef>
                <a:spcPct val="20000"/>
              </a:spcBef>
              <a:buClr>
                <a:schemeClr val="tx1"/>
              </a:buClr>
              <a:buFont typeface="Wingdings" panose="05000000000000000000" pitchFamily="2" charset="2"/>
              <a:buChar char="§"/>
              <a:defRPr sz="2000">
                <a:solidFill>
                  <a:schemeClr val="tx1"/>
                </a:solidFill>
                <a:latin typeface="Verdana" panose="020B0604030504040204" pitchFamily="34" charset="0"/>
              </a:defRPr>
            </a:lvl3pPr>
            <a:lvl4pPr marL="1600200" indent="-228600">
              <a:spcBef>
                <a:spcPct val="20000"/>
              </a:spcBef>
              <a:buClr>
                <a:schemeClr val="tx1"/>
              </a:buClr>
              <a:buFont typeface="Verdana" panose="020B0604030504040204" pitchFamily="34" charset="0"/>
              <a:buChar char="−"/>
              <a:defRPr>
                <a:solidFill>
                  <a:schemeClr val="tx1"/>
                </a:solidFill>
                <a:latin typeface="Verdana" panose="020B0604030504040204" pitchFamily="34" charset="0"/>
              </a:defRPr>
            </a:lvl4pPr>
            <a:lvl5pPr marL="2057400" indent="-228600">
              <a:spcBef>
                <a:spcPct val="20000"/>
              </a:spcBef>
              <a:buClr>
                <a:schemeClr val="tx1"/>
              </a:buClr>
              <a:buFont typeface="Wingdings" panose="05000000000000000000" pitchFamily="2" charset="2"/>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9pPr>
          </a:lstStyle>
          <a:p>
            <a:pPr>
              <a:spcBef>
                <a:spcPct val="0"/>
              </a:spcBef>
              <a:buClrTx/>
              <a:buFontTx/>
              <a:buNone/>
            </a:pPr>
            <a:r>
              <a:rPr lang="en-US" altLang="en-US" sz="1800" dirty="0">
                <a:solidFill>
                  <a:srgbClr val="FF0000"/>
                </a:solidFill>
                <a:latin typeface="Book Antiqua" panose="02040602050305030304" pitchFamily="18" charset="0"/>
              </a:rPr>
              <a:t>Well + 0.5Mg Tower</a:t>
            </a:r>
          </a:p>
        </p:txBody>
      </p:sp>
      <p:sp>
        <p:nvSpPr>
          <p:cNvPr id="10" name="TextBox 2"/>
          <p:cNvSpPr txBox="1">
            <a:spLocks noChangeArrowheads="1"/>
          </p:cNvSpPr>
          <p:nvPr/>
        </p:nvSpPr>
        <p:spPr bwMode="auto">
          <a:xfrm>
            <a:off x="202010" y="401638"/>
            <a:ext cx="1162844" cy="923330"/>
          </a:xfrm>
          <a:prstGeom prst="rect">
            <a:avLst/>
          </a:prstGeom>
          <a:solidFill>
            <a:schemeClr val="tx1"/>
          </a:solidFill>
          <a:ln>
            <a:noFill/>
          </a:ln>
        </p:spPr>
        <p:txBody>
          <a:bodyPr wrap="square">
            <a:spAutoFit/>
          </a:bodyPr>
          <a:lstStyle>
            <a:lvl1pPr>
              <a:spcBef>
                <a:spcPct val="100000"/>
              </a:spcBef>
              <a:buClr>
                <a:schemeClr val="tx1"/>
              </a:buClr>
              <a:buFont typeface="Wingdings" panose="05000000000000000000" pitchFamily="2" charset="2"/>
              <a:buChar char="§"/>
              <a:defRPr sz="2400">
                <a:solidFill>
                  <a:schemeClr val="tx1"/>
                </a:solidFill>
                <a:latin typeface="Verdana" panose="020B0604030504040204" pitchFamily="34" charset="0"/>
              </a:defRPr>
            </a:lvl1pPr>
            <a:lvl2pPr marL="742950" indent="-285750">
              <a:spcBef>
                <a:spcPct val="20000"/>
              </a:spcBef>
              <a:buClr>
                <a:schemeClr val="tx1"/>
              </a:buClr>
              <a:buFont typeface="Verdana" panose="020B0604030504040204" pitchFamily="34" charset="0"/>
              <a:buChar char="−"/>
              <a:defRPr sz="2200">
                <a:solidFill>
                  <a:schemeClr val="tx1"/>
                </a:solidFill>
                <a:latin typeface="Verdana" panose="020B0604030504040204" pitchFamily="34" charset="0"/>
              </a:defRPr>
            </a:lvl2pPr>
            <a:lvl3pPr marL="1143000" indent="-228600">
              <a:spcBef>
                <a:spcPct val="20000"/>
              </a:spcBef>
              <a:buClr>
                <a:schemeClr val="tx1"/>
              </a:buClr>
              <a:buFont typeface="Wingdings" panose="05000000000000000000" pitchFamily="2" charset="2"/>
              <a:buChar char="§"/>
              <a:defRPr sz="2000">
                <a:solidFill>
                  <a:schemeClr val="tx1"/>
                </a:solidFill>
                <a:latin typeface="Verdana" panose="020B0604030504040204" pitchFamily="34" charset="0"/>
              </a:defRPr>
            </a:lvl3pPr>
            <a:lvl4pPr marL="1600200" indent="-228600">
              <a:spcBef>
                <a:spcPct val="20000"/>
              </a:spcBef>
              <a:buClr>
                <a:schemeClr val="tx1"/>
              </a:buClr>
              <a:buFont typeface="Verdana" panose="020B0604030504040204" pitchFamily="34" charset="0"/>
              <a:buChar char="−"/>
              <a:defRPr>
                <a:solidFill>
                  <a:schemeClr val="tx1"/>
                </a:solidFill>
                <a:latin typeface="Verdana" panose="020B0604030504040204" pitchFamily="34" charset="0"/>
              </a:defRPr>
            </a:lvl4pPr>
            <a:lvl5pPr marL="2057400" indent="-228600">
              <a:spcBef>
                <a:spcPct val="20000"/>
              </a:spcBef>
              <a:buClr>
                <a:schemeClr val="tx1"/>
              </a:buClr>
              <a:buFont typeface="Wingdings" panose="05000000000000000000" pitchFamily="2" charset="2"/>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9pPr>
          </a:lstStyle>
          <a:p>
            <a:pPr>
              <a:spcBef>
                <a:spcPct val="0"/>
              </a:spcBef>
              <a:buClrTx/>
              <a:buFontTx/>
              <a:buNone/>
            </a:pPr>
            <a:r>
              <a:rPr lang="en-US" altLang="en-US" sz="1800" dirty="0">
                <a:solidFill>
                  <a:srgbClr val="FF0000"/>
                </a:solidFill>
                <a:latin typeface="Book Antiqua" panose="02040602050305030304" pitchFamily="18" charset="0"/>
              </a:rPr>
              <a:t>Well + Pressure Tank</a:t>
            </a:r>
          </a:p>
        </p:txBody>
      </p:sp>
      <p:sp>
        <p:nvSpPr>
          <p:cNvPr id="2" name="Title 1"/>
          <p:cNvSpPr>
            <a:spLocks noGrp="1"/>
          </p:cNvSpPr>
          <p:nvPr>
            <p:ph type="title"/>
          </p:nvPr>
        </p:nvSpPr>
        <p:spPr>
          <a:xfrm>
            <a:off x="4157662" y="162901"/>
            <a:ext cx="4910138" cy="997196"/>
          </a:xfrm>
        </p:spPr>
        <p:txBody>
          <a:bodyPr/>
          <a:lstStyle/>
          <a:p>
            <a:pPr algn="ctr"/>
            <a:r>
              <a:rPr lang="en-US" dirty="0"/>
              <a:t>North Dayton Water</a:t>
            </a:r>
            <a:br>
              <a:rPr lang="en-US" dirty="0"/>
            </a:br>
            <a:r>
              <a:rPr lang="en-US" sz="2400" dirty="0"/>
              <a:t>Approx. Current Service Area</a:t>
            </a:r>
            <a:endParaRPr lang="en-US" dirty="0"/>
          </a:p>
        </p:txBody>
      </p:sp>
      <p:sp>
        <p:nvSpPr>
          <p:cNvPr id="12" name="Freeform: Shape 14">
            <a:extLst>
              <a:ext uri="{FF2B5EF4-FFF2-40B4-BE49-F238E27FC236}">
                <a16:creationId xmlns="" xmlns:a16="http://schemas.microsoft.com/office/drawing/2014/main" id="{05F7F117-710F-4E5D-860B-14638EB00DA9}"/>
              </a:ext>
            </a:extLst>
          </p:cNvPr>
          <p:cNvSpPr>
            <a:spLocks/>
          </p:cNvSpPr>
          <p:nvPr/>
        </p:nvSpPr>
        <p:spPr bwMode="auto">
          <a:xfrm rot="16200000">
            <a:off x="3347030" y="2074738"/>
            <a:ext cx="1998950" cy="1987406"/>
          </a:xfrm>
          <a:custGeom>
            <a:avLst/>
            <a:gdLst>
              <a:gd name="T0" fmla="*/ 18164 w 723094"/>
              <a:gd name="T1" fmla="*/ 1264723 h 1298082"/>
              <a:gd name="T2" fmla="*/ 18164 w 723094"/>
              <a:gd name="T3" fmla="*/ 1264723 h 1298082"/>
              <a:gd name="T4" fmla="*/ 5520 w 723094"/>
              <a:gd name="T5" fmla="*/ 93933 h 1298082"/>
              <a:gd name="T6" fmla="*/ 11842 w 723094"/>
              <a:gd name="T7" fmla="*/ 24316 h 1298082"/>
              <a:gd name="T8" fmla="*/ 252100 w 723094"/>
              <a:gd name="T9" fmla="*/ 17990 h 1298082"/>
              <a:gd name="T10" fmla="*/ 542939 w 723094"/>
              <a:gd name="T11" fmla="*/ 17990 h 1298082"/>
              <a:gd name="T12" fmla="*/ 599842 w 723094"/>
              <a:gd name="T13" fmla="*/ 24316 h 1298082"/>
              <a:gd name="T14" fmla="*/ 618810 w 723094"/>
              <a:gd name="T15" fmla="*/ 17990 h 1298082"/>
              <a:gd name="T16" fmla="*/ 637778 w 723094"/>
              <a:gd name="T17" fmla="*/ 24316 h 1298082"/>
              <a:gd name="T18" fmla="*/ 644100 w 723094"/>
              <a:gd name="T19" fmla="*/ 271134 h 1298082"/>
              <a:gd name="T20" fmla="*/ 650423 w 723094"/>
              <a:gd name="T21" fmla="*/ 562249 h 1298082"/>
              <a:gd name="T22" fmla="*/ 656745 w 723094"/>
              <a:gd name="T23" fmla="*/ 581234 h 1298082"/>
              <a:gd name="T24" fmla="*/ 663068 w 723094"/>
              <a:gd name="T25" fmla="*/ 669835 h 1298082"/>
              <a:gd name="T26" fmla="*/ 669391 w 723094"/>
              <a:gd name="T27" fmla="*/ 688820 h 1298082"/>
              <a:gd name="T28" fmla="*/ 688358 w 723094"/>
              <a:gd name="T29" fmla="*/ 701478 h 1298082"/>
              <a:gd name="T30" fmla="*/ 713649 w 723094"/>
              <a:gd name="T31" fmla="*/ 733121 h 1298082"/>
              <a:gd name="T32" fmla="*/ 719972 w 723094"/>
              <a:gd name="T33" fmla="*/ 752106 h 1298082"/>
              <a:gd name="T34" fmla="*/ 713649 w 723094"/>
              <a:gd name="T35" fmla="*/ 796407 h 1298082"/>
              <a:gd name="T36" fmla="*/ 701003 w 723094"/>
              <a:gd name="T37" fmla="*/ 815393 h 1298082"/>
              <a:gd name="T38" fmla="*/ 694680 w 723094"/>
              <a:gd name="T39" fmla="*/ 834379 h 1298082"/>
              <a:gd name="T40" fmla="*/ 675713 w 723094"/>
              <a:gd name="T41" fmla="*/ 872351 h 1298082"/>
              <a:gd name="T42" fmla="*/ 669391 w 723094"/>
              <a:gd name="T43" fmla="*/ 916650 h 1298082"/>
              <a:gd name="T44" fmla="*/ 663068 w 723094"/>
              <a:gd name="T45" fmla="*/ 935636 h 1298082"/>
              <a:gd name="T46" fmla="*/ 656745 w 723094"/>
              <a:gd name="T47" fmla="*/ 979937 h 1298082"/>
              <a:gd name="T48" fmla="*/ 644100 w 723094"/>
              <a:gd name="T49" fmla="*/ 1017908 h 1298082"/>
              <a:gd name="T50" fmla="*/ 637778 w 723094"/>
              <a:gd name="T51" fmla="*/ 1036894 h 1298082"/>
              <a:gd name="T52" fmla="*/ 644100 w 723094"/>
              <a:gd name="T53" fmla="*/ 1106508 h 1298082"/>
              <a:gd name="T54" fmla="*/ 637778 w 723094"/>
              <a:gd name="T55" fmla="*/ 1125494 h 1298082"/>
              <a:gd name="T56" fmla="*/ 403842 w 723094"/>
              <a:gd name="T57" fmla="*/ 1131823 h 1298082"/>
              <a:gd name="T58" fmla="*/ 391197 w 723094"/>
              <a:gd name="T59" fmla="*/ 1150809 h 1298082"/>
              <a:gd name="T60" fmla="*/ 18164 w 723094"/>
              <a:gd name="T61" fmla="*/ 1264723 h 129808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connsiteX0" fmla="*/ 15246 w 723094"/>
              <a:gd name="connsiteY0" fmla="*/ 1010572 h 1269000"/>
              <a:gd name="connsiteX1" fmla="*/ 18244 w 723094"/>
              <a:gd name="connsiteY1" fmla="*/ 1269000 h 1269000"/>
              <a:gd name="connsiteX2" fmla="*/ 5544 w 723094"/>
              <a:gd name="connsiteY2" fmla="*/ 94250 h 1269000"/>
              <a:gd name="connsiteX3" fmla="*/ 11894 w 723094"/>
              <a:gd name="connsiteY3" fmla="*/ 24400 h 1269000"/>
              <a:gd name="connsiteX4" fmla="*/ 253194 w 723094"/>
              <a:gd name="connsiteY4" fmla="*/ 18050 h 1269000"/>
              <a:gd name="connsiteX5" fmla="*/ 545294 w 723094"/>
              <a:gd name="connsiteY5" fmla="*/ 18050 h 1269000"/>
              <a:gd name="connsiteX6" fmla="*/ 602444 w 723094"/>
              <a:gd name="connsiteY6" fmla="*/ 24400 h 1269000"/>
              <a:gd name="connsiteX7" fmla="*/ 621494 w 723094"/>
              <a:gd name="connsiteY7" fmla="*/ 18050 h 1269000"/>
              <a:gd name="connsiteX8" fmla="*/ 640544 w 723094"/>
              <a:gd name="connsiteY8" fmla="*/ 24400 h 1269000"/>
              <a:gd name="connsiteX9" fmla="*/ 646894 w 723094"/>
              <a:gd name="connsiteY9" fmla="*/ 272050 h 1269000"/>
              <a:gd name="connsiteX10" fmla="*/ 653244 w 723094"/>
              <a:gd name="connsiteY10" fmla="*/ 564150 h 1269000"/>
              <a:gd name="connsiteX11" fmla="*/ 659594 w 723094"/>
              <a:gd name="connsiteY11" fmla="*/ 583200 h 1269000"/>
              <a:gd name="connsiteX12" fmla="*/ 665944 w 723094"/>
              <a:gd name="connsiteY12" fmla="*/ 672100 h 1269000"/>
              <a:gd name="connsiteX13" fmla="*/ 672294 w 723094"/>
              <a:gd name="connsiteY13" fmla="*/ 691150 h 1269000"/>
              <a:gd name="connsiteX14" fmla="*/ 691344 w 723094"/>
              <a:gd name="connsiteY14" fmla="*/ 703850 h 1269000"/>
              <a:gd name="connsiteX15" fmla="*/ 716744 w 723094"/>
              <a:gd name="connsiteY15" fmla="*/ 735600 h 1269000"/>
              <a:gd name="connsiteX16" fmla="*/ 723094 w 723094"/>
              <a:gd name="connsiteY16" fmla="*/ 754650 h 1269000"/>
              <a:gd name="connsiteX17" fmla="*/ 716744 w 723094"/>
              <a:gd name="connsiteY17" fmla="*/ 799100 h 1269000"/>
              <a:gd name="connsiteX18" fmla="*/ 704044 w 723094"/>
              <a:gd name="connsiteY18" fmla="*/ 818150 h 1269000"/>
              <a:gd name="connsiteX19" fmla="*/ 697694 w 723094"/>
              <a:gd name="connsiteY19" fmla="*/ 837200 h 1269000"/>
              <a:gd name="connsiteX20" fmla="*/ 678644 w 723094"/>
              <a:gd name="connsiteY20" fmla="*/ 875300 h 1269000"/>
              <a:gd name="connsiteX21" fmla="*/ 672294 w 723094"/>
              <a:gd name="connsiteY21" fmla="*/ 919750 h 1269000"/>
              <a:gd name="connsiteX22" fmla="*/ 665944 w 723094"/>
              <a:gd name="connsiteY22" fmla="*/ 938800 h 1269000"/>
              <a:gd name="connsiteX23" fmla="*/ 659594 w 723094"/>
              <a:gd name="connsiteY23" fmla="*/ 983250 h 1269000"/>
              <a:gd name="connsiteX24" fmla="*/ 646894 w 723094"/>
              <a:gd name="connsiteY24" fmla="*/ 1021350 h 1269000"/>
              <a:gd name="connsiteX25" fmla="*/ 640544 w 723094"/>
              <a:gd name="connsiteY25" fmla="*/ 1040400 h 1269000"/>
              <a:gd name="connsiteX26" fmla="*/ 646894 w 723094"/>
              <a:gd name="connsiteY26" fmla="*/ 1110250 h 1269000"/>
              <a:gd name="connsiteX27" fmla="*/ 640544 w 723094"/>
              <a:gd name="connsiteY27" fmla="*/ 1129300 h 1269000"/>
              <a:gd name="connsiteX28" fmla="*/ 405594 w 723094"/>
              <a:gd name="connsiteY28" fmla="*/ 1135650 h 1269000"/>
              <a:gd name="connsiteX29" fmla="*/ 392894 w 723094"/>
              <a:gd name="connsiteY29" fmla="*/ 1154700 h 1269000"/>
              <a:gd name="connsiteX30" fmla="*/ 15246 w 723094"/>
              <a:gd name="connsiteY30" fmla="*/ 1010572 h 1269000"/>
              <a:gd name="connsiteX0" fmla="*/ 108308 w 816156"/>
              <a:gd name="connsiteY0" fmla="*/ 1010572 h 1269000"/>
              <a:gd name="connsiteX1" fmla="*/ 111306 w 816156"/>
              <a:gd name="connsiteY1" fmla="*/ 1269000 h 1269000"/>
              <a:gd name="connsiteX2" fmla="*/ 98606 w 816156"/>
              <a:gd name="connsiteY2" fmla="*/ 94250 h 1269000"/>
              <a:gd name="connsiteX3" fmla="*/ 104956 w 816156"/>
              <a:gd name="connsiteY3" fmla="*/ 24400 h 1269000"/>
              <a:gd name="connsiteX4" fmla="*/ 346256 w 816156"/>
              <a:gd name="connsiteY4" fmla="*/ 18050 h 1269000"/>
              <a:gd name="connsiteX5" fmla="*/ 638356 w 816156"/>
              <a:gd name="connsiteY5" fmla="*/ 18050 h 1269000"/>
              <a:gd name="connsiteX6" fmla="*/ 695506 w 816156"/>
              <a:gd name="connsiteY6" fmla="*/ 24400 h 1269000"/>
              <a:gd name="connsiteX7" fmla="*/ 714556 w 816156"/>
              <a:gd name="connsiteY7" fmla="*/ 18050 h 1269000"/>
              <a:gd name="connsiteX8" fmla="*/ 733606 w 816156"/>
              <a:gd name="connsiteY8" fmla="*/ 24400 h 1269000"/>
              <a:gd name="connsiteX9" fmla="*/ 739956 w 816156"/>
              <a:gd name="connsiteY9" fmla="*/ 272050 h 1269000"/>
              <a:gd name="connsiteX10" fmla="*/ 746306 w 816156"/>
              <a:gd name="connsiteY10" fmla="*/ 564150 h 1269000"/>
              <a:gd name="connsiteX11" fmla="*/ 752656 w 816156"/>
              <a:gd name="connsiteY11" fmla="*/ 583200 h 1269000"/>
              <a:gd name="connsiteX12" fmla="*/ 759006 w 816156"/>
              <a:gd name="connsiteY12" fmla="*/ 672100 h 1269000"/>
              <a:gd name="connsiteX13" fmla="*/ 765356 w 816156"/>
              <a:gd name="connsiteY13" fmla="*/ 691150 h 1269000"/>
              <a:gd name="connsiteX14" fmla="*/ 784406 w 816156"/>
              <a:gd name="connsiteY14" fmla="*/ 703850 h 1269000"/>
              <a:gd name="connsiteX15" fmla="*/ 809806 w 816156"/>
              <a:gd name="connsiteY15" fmla="*/ 735600 h 1269000"/>
              <a:gd name="connsiteX16" fmla="*/ 816156 w 816156"/>
              <a:gd name="connsiteY16" fmla="*/ 754650 h 1269000"/>
              <a:gd name="connsiteX17" fmla="*/ 809806 w 816156"/>
              <a:gd name="connsiteY17" fmla="*/ 799100 h 1269000"/>
              <a:gd name="connsiteX18" fmla="*/ 797106 w 816156"/>
              <a:gd name="connsiteY18" fmla="*/ 818150 h 1269000"/>
              <a:gd name="connsiteX19" fmla="*/ 790756 w 816156"/>
              <a:gd name="connsiteY19" fmla="*/ 837200 h 1269000"/>
              <a:gd name="connsiteX20" fmla="*/ 771706 w 816156"/>
              <a:gd name="connsiteY20" fmla="*/ 875300 h 1269000"/>
              <a:gd name="connsiteX21" fmla="*/ 765356 w 816156"/>
              <a:gd name="connsiteY21" fmla="*/ 919750 h 1269000"/>
              <a:gd name="connsiteX22" fmla="*/ 759006 w 816156"/>
              <a:gd name="connsiteY22" fmla="*/ 938800 h 1269000"/>
              <a:gd name="connsiteX23" fmla="*/ 752656 w 816156"/>
              <a:gd name="connsiteY23" fmla="*/ 983250 h 1269000"/>
              <a:gd name="connsiteX24" fmla="*/ 739956 w 816156"/>
              <a:gd name="connsiteY24" fmla="*/ 1021350 h 1269000"/>
              <a:gd name="connsiteX25" fmla="*/ 733606 w 816156"/>
              <a:gd name="connsiteY25" fmla="*/ 1040400 h 1269000"/>
              <a:gd name="connsiteX26" fmla="*/ 739956 w 816156"/>
              <a:gd name="connsiteY26" fmla="*/ 1110250 h 1269000"/>
              <a:gd name="connsiteX27" fmla="*/ 733606 w 816156"/>
              <a:gd name="connsiteY27" fmla="*/ 1129300 h 1269000"/>
              <a:gd name="connsiteX28" fmla="*/ 498656 w 816156"/>
              <a:gd name="connsiteY28" fmla="*/ 1135650 h 1269000"/>
              <a:gd name="connsiteX29" fmla="*/ 3300 w 816156"/>
              <a:gd name="connsiteY29" fmla="*/ 1092903 h 1269000"/>
              <a:gd name="connsiteX30" fmla="*/ 108308 w 816156"/>
              <a:gd name="connsiteY30" fmla="*/ 1010572 h 1269000"/>
              <a:gd name="connsiteX0" fmla="*/ 116988 w 824836"/>
              <a:gd name="connsiteY0" fmla="*/ 1010572 h 1269000"/>
              <a:gd name="connsiteX1" fmla="*/ 119986 w 824836"/>
              <a:gd name="connsiteY1" fmla="*/ 1269000 h 1269000"/>
              <a:gd name="connsiteX2" fmla="*/ 107286 w 824836"/>
              <a:gd name="connsiteY2" fmla="*/ 94250 h 1269000"/>
              <a:gd name="connsiteX3" fmla="*/ 113636 w 824836"/>
              <a:gd name="connsiteY3" fmla="*/ 24400 h 1269000"/>
              <a:gd name="connsiteX4" fmla="*/ 354936 w 824836"/>
              <a:gd name="connsiteY4" fmla="*/ 18050 h 1269000"/>
              <a:gd name="connsiteX5" fmla="*/ 647036 w 824836"/>
              <a:gd name="connsiteY5" fmla="*/ 18050 h 1269000"/>
              <a:gd name="connsiteX6" fmla="*/ 704186 w 824836"/>
              <a:gd name="connsiteY6" fmla="*/ 24400 h 1269000"/>
              <a:gd name="connsiteX7" fmla="*/ 723236 w 824836"/>
              <a:gd name="connsiteY7" fmla="*/ 18050 h 1269000"/>
              <a:gd name="connsiteX8" fmla="*/ 742286 w 824836"/>
              <a:gd name="connsiteY8" fmla="*/ 24400 h 1269000"/>
              <a:gd name="connsiteX9" fmla="*/ 748636 w 824836"/>
              <a:gd name="connsiteY9" fmla="*/ 272050 h 1269000"/>
              <a:gd name="connsiteX10" fmla="*/ 754986 w 824836"/>
              <a:gd name="connsiteY10" fmla="*/ 564150 h 1269000"/>
              <a:gd name="connsiteX11" fmla="*/ 761336 w 824836"/>
              <a:gd name="connsiteY11" fmla="*/ 583200 h 1269000"/>
              <a:gd name="connsiteX12" fmla="*/ 767686 w 824836"/>
              <a:gd name="connsiteY12" fmla="*/ 672100 h 1269000"/>
              <a:gd name="connsiteX13" fmla="*/ 774036 w 824836"/>
              <a:gd name="connsiteY13" fmla="*/ 691150 h 1269000"/>
              <a:gd name="connsiteX14" fmla="*/ 793086 w 824836"/>
              <a:gd name="connsiteY14" fmla="*/ 703850 h 1269000"/>
              <a:gd name="connsiteX15" fmla="*/ 818486 w 824836"/>
              <a:gd name="connsiteY15" fmla="*/ 735600 h 1269000"/>
              <a:gd name="connsiteX16" fmla="*/ 824836 w 824836"/>
              <a:gd name="connsiteY16" fmla="*/ 754650 h 1269000"/>
              <a:gd name="connsiteX17" fmla="*/ 818486 w 824836"/>
              <a:gd name="connsiteY17" fmla="*/ 799100 h 1269000"/>
              <a:gd name="connsiteX18" fmla="*/ 805786 w 824836"/>
              <a:gd name="connsiteY18" fmla="*/ 818150 h 1269000"/>
              <a:gd name="connsiteX19" fmla="*/ 799436 w 824836"/>
              <a:gd name="connsiteY19" fmla="*/ 837200 h 1269000"/>
              <a:gd name="connsiteX20" fmla="*/ 780386 w 824836"/>
              <a:gd name="connsiteY20" fmla="*/ 875300 h 1269000"/>
              <a:gd name="connsiteX21" fmla="*/ 774036 w 824836"/>
              <a:gd name="connsiteY21" fmla="*/ 919750 h 1269000"/>
              <a:gd name="connsiteX22" fmla="*/ 767686 w 824836"/>
              <a:gd name="connsiteY22" fmla="*/ 938800 h 1269000"/>
              <a:gd name="connsiteX23" fmla="*/ 761336 w 824836"/>
              <a:gd name="connsiteY23" fmla="*/ 983250 h 1269000"/>
              <a:gd name="connsiteX24" fmla="*/ 748636 w 824836"/>
              <a:gd name="connsiteY24" fmla="*/ 1021350 h 1269000"/>
              <a:gd name="connsiteX25" fmla="*/ 742286 w 824836"/>
              <a:gd name="connsiteY25" fmla="*/ 1040400 h 1269000"/>
              <a:gd name="connsiteX26" fmla="*/ 748636 w 824836"/>
              <a:gd name="connsiteY26" fmla="*/ 1110250 h 1269000"/>
              <a:gd name="connsiteX27" fmla="*/ 742286 w 824836"/>
              <a:gd name="connsiteY27" fmla="*/ 1129300 h 1269000"/>
              <a:gd name="connsiteX28" fmla="*/ 697 w 824836"/>
              <a:gd name="connsiteY28" fmla="*/ 1259247 h 1269000"/>
              <a:gd name="connsiteX29" fmla="*/ 11980 w 824836"/>
              <a:gd name="connsiteY29" fmla="*/ 1092903 h 1269000"/>
              <a:gd name="connsiteX30" fmla="*/ 116988 w 824836"/>
              <a:gd name="connsiteY30" fmla="*/ 1010572 h 1269000"/>
              <a:gd name="connsiteX0" fmla="*/ 116400 w 824248"/>
              <a:gd name="connsiteY0" fmla="*/ 1010572 h 1269000"/>
              <a:gd name="connsiteX1" fmla="*/ 119398 w 824248"/>
              <a:gd name="connsiteY1" fmla="*/ 1269000 h 1269000"/>
              <a:gd name="connsiteX2" fmla="*/ 106698 w 824248"/>
              <a:gd name="connsiteY2" fmla="*/ 94250 h 1269000"/>
              <a:gd name="connsiteX3" fmla="*/ 113048 w 824248"/>
              <a:gd name="connsiteY3" fmla="*/ 24400 h 1269000"/>
              <a:gd name="connsiteX4" fmla="*/ 354348 w 824248"/>
              <a:gd name="connsiteY4" fmla="*/ 18050 h 1269000"/>
              <a:gd name="connsiteX5" fmla="*/ 646448 w 824248"/>
              <a:gd name="connsiteY5" fmla="*/ 18050 h 1269000"/>
              <a:gd name="connsiteX6" fmla="*/ 703598 w 824248"/>
              <a:gd name="connsiteY6" fmla="*/ 24400 h 1269000"/>
              <a:gd name="connsiteX7" fmla="*/ 722648 w 824248"/>
              <a:gd name="connsiteY7" fmla="*/ 18050 h 1269000"/>
              <a:gd name="connsiteX8" fmla="*/ 741698 w 824248"/>
              <a:gd name="connsiteY8" fmla="*/ 24400 h 1269000"/>
              <a:gd name="connsiteX9" fmla="*/ 748048 w 824248"/>
              <a:gd name="connsiteY9" fmla="*/ 272050 h 1269000"/>
              <a:gd name="connsiteX10" fmla="*/ 754398 w 824248"/>
              <a:gd name="connsiteY10" fmla="*/ 564150 h 1269000"/>
              <a:gd name="connsiteX11" fmla="*/ 760748 w 824248"/>
              <a:gd name="connsiteY11" fmla="*/ 583200 h 1269000"/>
              <a:gd name="connsiteX12" fmla="*/ 767098 w 824248"/>
              <a:gd name="connsiteY12" fmla="*/ 672100 h 1269000"/>
              <a:gd name="connsiteX13" fmla="*/ 773448 w 824248"/>
              <a:gd name="connsiteY13" fmla="*/ 691150 h 1269000"/>
              <a:gd name="connsiteX14" fmla="*/ 792498 w 824248"/>
              <a:gd name="connsiteY14" fmla="*/ 703850 h 1269000"/>
              <a:gd name="connsiteX15" fmla="*/ 817898 w 824248"/>
              <a:gd name="connsiteY15" fmla="*/ 735600 h 1269000"/>
              <a:gd name="connsiteX16" fmla="*/ 824248 w 824248"/>
              <a:gd name="connsiteY16" fmla="*/ 754650 h 1269000"/>
              <a:gd name="connsiteX17" fmla="*/ 817898 w 824248"/>
              <a:gd name="connsiteY17" fmla="*/ 799100 h 1269000"/>
              <a:gd name="connsiteX18" fmla="*/ 805198 w 824248"/>
              <a:gd name="connsiteY18" fmla="*/ 818150 h 1269000"/>
              <a:gd name="connsiteX19" fmla="*/ 798848 w 824248"/>
              <a:gd name="connsiteY19" fmla="*/ 837200 h 1269000"/>
              <a:gd name="connsiteX20" fmla="*/ 779798 w 824248"/>
              <a:gd name="connsiteY20" fmla="*/ 875300 h 1269000"/>
              <a:gd name="connsiteX21" fmla="*/ 773448 w 824248"/>
              <a:gd name="connsiteY21" fmla="*/ 919750 h 1269000"/>
              <a:gd name="connsiteX22" fmla="*/ 767098 w 824248"/>
              <a:gd name="connsiteY22" fmla="*/ 938800 h 1269000"/>
              <a:gd name="connsiteX23" fmla="*/ 760748 w 824248"/>
              <a:gd name="connsiteY23" fmla="*/ 983250 h 1269000"/>
              <a:gd name="connsiteX24" fmla="*/ 748048 w 824248"/>
              <a:gd name="connsiteY24" fmla="*/ 1021350 h 1269000"/>
              <a:gd name="connsiteX25" fmla="*/ 741698 w 824248"/>
              <a:gd name="connsiteY25" fmla="*/ 1040400 h 1269000"/>
              <a:gd name="connsiteX26" fmla="*/ 748048 w 824248"/>
              <a:gd name="connsiteY26" fmla="*/ 1110250 h 1269000"/>
              <a:gd name="connsiteX27" fmla="*/ 741698 w 824248"/>
              <a:gd name="connsiteY27" fmla="*/ 1129300 h 1269000"/>
              <a:gd name="connsiteX28" fmla="*/ 109 w 824248"/>
              <a:gd name="connsiteY28" fmla="*/ 1259247 h 1269000"/>
              <a:gd name="connsiteX29" fmla="*/ 116317 w 824248"/>
              <a:gd name="connsiteY29" fmla="*/ 1036725 h 1269000"/>
              <a:gd name="connsiteX30" fmla="*/ 116400 w 824248"/>
              <a:gd name="connsiteY30" fmla="*/ 1010572 h 1269000"/>
              <a:gd name="connsiteX0" fmla="*/ 107414 w 815262"/>
              <a:gd name="connsiteY0" fmla="*/ 1010572 h 1269000"/>
              <a:gd name="connsiteX1" fmla="*/ 110412 w 815262"/>
              <a:gd name="connsiteY1" fmla="*/ 1269000 h 1269000"/>
              <a:gd name="connsiteX2" fmla="*/ 97712 w 815262"/>
              <a:gd name="connsiteY2" fmla="*/ 94250 h 1269000"/>
              <a:gd name="connsiteX3" fmla="*/ 104062 w 815262"/>
              <a:gd name="connsiteY3" fmla="*/ 24400 h 1269000"/>
              <a:gd name="connsiteX4" fmla="*/ 345362 w 815262"/>
              <a:gd name="connsiteY4" fmla="*/ 18050 h 1269000"/>
              <a:gd name="connsiteX5" fmla="*/ 637462 w 815262"/>
              <a:gd name="connsiteY5" fmla="*/ 18050 h 1269000"/>
              <a:gd name="connsiteX6" fmla="*/ 694612 w 815262"/>
              <a:gd name="connsiteY6" fmla="*/ 24400 h 1269000"/>
              <a:gd name="connsiteX7" fmla="*/ 713662 w 815262"/>
              <a:gd name="connsiteY7" fmla="*/ 18050 h 1269000"/>
              <a:gd name="connsiteX8" fmla="*/ 732712 w 815262"/>
              <a:gd name="connsiteY8" fmla="*/ 24400 h 1269000"/>
              <a:gd name="connsiteX9" fmla="*/ 739062 w 815262"/>
              <a:gd name="connsiteY9" fmla="*/ 272050 h 1269000"/>
              <a:gd name="connsiteX10" fmla="*/ 745412 w 815262"/>
              <a:gd name="connsiteY10" fmla="*/ 564150 h 1269000"/>
              <a:gd name="connsiteX11" fmla="*/ 751762 w 815262"/>
              <a:gd name="connsiteY11" fmla="*/ 583200 h 1269000"/>
              <a:gd name="connsiteX12" fmla="*/ 758112 w 815262"/>
              <a:gd name="connsiteY12" fmla="*/ 672100 h 1269000"/>
              <a:gd name="connsiteX13" fmla="*/ 764462 w 815262"/>
              <a:gd name="connsiteY13" fmla="*/ 691150 h 1269000"/>
              <a:gd name="connsiteX14" fmla="*/ 783512 w 815262"/>
              <a:gd name="connsiteY14" fmla="*/ 703850 h 1269000"/>
              <a:gd name="connsiteX15" fmla="*/ 808912 w 815262"/>
              <a:gd name="connsiteY15" fmla="*/ 735600 h 1269000"/>
              <a:gd name="connsiteX16" fmla="*/ 815262 w 815262"/>
              <a:gd name="connsiteY16" fmla="*/ 754650 h 1269000"/>
              <a:gd name="connsiteX17" fmla="*/ 808912 w 815262"/>
              <a:gd name="connsiteY17" fmla="*/ 799100 h 1269000"/>
              <a:gd name="connsiteX18" fmla="*/ 796212 w 815262"/>
              <a:gd name="connsiteY18" fmla="*/ 818150 h 1269000"/>
              <a:gd name="connsiteX19" fmla="*/ 789862 w 815262"/>
              <a:gd name="connsiteY19" fmla="*/ 837200 h 1269000"/>
              <a:gd name="connsiteX20" fmla="*/ 770812 w 815262"/>
              <a:gd name="connsiteY20" fmla="*/ 875300 h 1269000"/>
              <a:gd name="connsiteX21" fmla="*/ 764462 w 815262"/>
              <a:gd name="connsiteY21" fmla="*/ 919750 h 1269000"/>
              <a:gd name="connsiteX22" fmla="*/ 758112 w 815262"/>
              <a:gd name="connsiteY22" fmla="*/ 938800 h 1269000"/>
              <a:gd name="connsiteX23" fmla="*/ 751762 w 815262"/>
              <a:gd name="connsiteY23" fmla="*/ 983250 h 1269000"/>
              <a:gd name="connsiteX24" fmla="*/ 739062 w 815262"/>
              <a:gd name="connsiteY24" fmla="*/ 1021350 h 1269000"/>
              <a:gd name="connsiteX25" fmla="*/ 732712 w 815262"/>
              <a:gd name="connsiteY25" fmla="*/ 1040400 h 1269000"/>
              <a:gd name="connsiteX26" fmla="*/ 739062 w 815262"/>
              <a:gd name="connsiteY26" fmla="*/ 1110250 h 1269000"/>
              <a:gd name="connsiteX27" fmla="*/ 732712 w 815262"/>
              <a:gd name="connsiteY27" fmla="*/ 1129300 h 1269000"/>
              <a:gd name="connsiteX28" fmla="*/ 117 w 815262"/>
              <a:gd name="connsiteY28" fmla="*/ 1079471 h 1269000"/>
              <a:gd name="connsiteX29" fmla="*/ 107331 w 815262"/>
              <a:gd name="connsiteY29" fmla="*/ 1036725 h 1269000"/>
              <a:gd name="connsiteX30" fmla="*/ 107414 w 815262"/>
              <a:gd name="connsiteY30" fmla="*/ 1010572 h 1269000"/>
              <a:gd name="connsiteX0" fmla="*/ 107414 w 815262"/>
              <a:gd name="connsiteY0" fmla="*/ 1010572 h 1269000"/>
              <a:gd name="connsiteX1" fmla="*/ 110412 w 815262"/>
              <a:gd name="connsiteY1" fmla="*/ 1269000 h 1269000"/>
              <a:gd name="connsiteX2" fmla="*/ 97712 w 815262"/>
              <a:gd name="connsiteY2" fmla="*/ 94250 h 1269000"/>
              <a:gd name="connsiteX3" fmla="*/ 104062 w 815262"/>
              <a:gd name="connsiteY3" fmla="*/ 24400 h 1269000"/>
              <a:gd name="connsiteX4" fmla="*/ 345362 w 815262"/>
              <a:gd name="connsiteY4" fmla="*/ 18050 h 1269000"/>
              <a:gd name="connsiteX5" fmla="*/ 637462 w 815262"/>
              <a:gd name="connsiteY5" fmla="*/ 18050 h 1269000"/>
              <a:gd name="connsiteX6" fmla="*/ 694612 w 815262"/>
              <a:gd name="connsiteY6" fmla="*/ 24400 h 1269000"/>
              <a:gd name="connsiteX7" fmla="*/ 713662 w 815262"/>
              <a:gd name="connsiteY7" fmla="*/ 18050 h 1269000"/>
              <a:gd name="connsiteX8" fmla="*/ 732712 w 815262"/>
              <a:gd name="connsiteY8" fmla="*/ 24400 h 1269000"/>
              <a:gd name="connsiteX9" fmla="*/ 739062 w 815262"/>
              <a:gd name="connsiteY9" fmla="*/ 272050 h 1269000"/>
              <a:gd name="connsiteX10" fmla="*/ 745412 w 815262"/>
              <a:gd name="connsiteY10" fmla="*/ 564150 h 1269000"/>
              <a:gd name="connsiteX11" fmla="*/ 751762 w 815262"/>
              <a:gd name="connsiteY11" fmla="*/ 583200 h 1269000"/>
              <a:gd name="connsiteX12" fmla="*/ 758112 w 815262"/>
              <a:gd name="connsiteY12" fmla="*/ 672100 h 1269000"/>
              <a:gd name="connsiteX13" fmla="*/ 764462 w 815262"/>
              <a:gd name="connsiteY13" fmla="*/ 691150 h 1269000"/>
              <a:gd name="connsiteX14" fmla="*/ 783512 w 815262"/>
              <a:gd name="connsiteY14" fmla="*/ 703850 h 1269000"/>
              <a:gd name="connsiteX15" fmla="*/ 808912 w 815262"/>
              <a:gd name="connsiteY15" fmla="*/ 735600 h 1269000"/>
              <a:gd name="connsiteX16" fmla="*/ 815262 w 815262"/>
              <a:gd name="connsiteY16" fmla="*/ 754650 h 1269000"/>
              <a:gd name="connsiteX17" fmla="*/ 808912 w 815262"/>
              <a:gd name="connsiteY17" fmla="*/ 799100 h 1269000"/>
              <a:gd name="connsiteX18" fmla="*/ 796212 w 815262"/>
              <a:gd name="connsiteY18" fmla="*/ 818150 h 1269000"/>
              <a:gd name="connsiteX19" fmla="*/ 789862 w 815262"/>
              <a:gd name="connsiteY19" fmla="*/ 837200 h 1269000"/>
              <a:gd name="connsiteX20" fmla="*/ 770812 w 815262"/>
              <a:gd name="connsiteY20" fmla="*/ 875300 h 1269000"/>
              <a:gd name="connsiteX21" fmla="*/ 764462 w 815262"/>
              <a:gd name="connsiteY21" fmla="*/ 919750 h 1269000"/>
              <a:gd name="connsiteX22" fmla="*/ 758112 w 815262"/>
              <a:gd name="connsiteY22" fmla="*/ 938800 h 1269000"/>
              <a:gd name="connsiteX23" fmla="*/ 751762 w 815262"/>
              <a:gd name="connsiteY23" fmla="*/ 983250 h 1269000"/>
              <a:gd name="connsiteX24" fmla="*/ 739062 w 815262"/>
              <a:gd name="connsiteY24" fmla="*/ 1021350 h 1269000"/>
              <a:gd name="connsiteX25" fmla="*/ 732712 w 815262"/>
              <a:gd name="connsiteY25" fmla="*/ 1040400 h 1269000"/>
              <a:gd name="connsiteX26" fmla="*/ 739062 w 815262"/>
              <a:gd name="connsiteY26" fmla="*/ 1110250 h 1269000"/>
              <a:gd name="connsiteX27" fmla="*/ 732712 w 815262"/>
              <a:gd name="connsiteY27" fmla="*/ 1129300 h 1269000"/>
              <a:gd name="connsiteX28" fmla="*/ 117 w 815262"/>
              <a:gd name="connsiteY28" fmla="*/ 1079471 h 1269000"/>
              <a:gd name="connsiteX29" fmla="*/ 107331 w 815262"/>
              <a:gd name="connsiteY29" fmla="*/ 1036725 h 1269000"/>
              <a:gd name="connsiteX30" fmla="*/ 107414 w 815262"/>
              <a:gd name="connsiteY30" fmla="*/ 1010572 h 1269000"/>
              <a:gd name="connsiteX0" fmla="*/ 107414 w 815262"/>
              <a:gd name="connsiteY0" fmla="*/ 1010572 h 1314812"/>
              <a:gd name="connsiteX1" fmla="*/ 110412 w 815262"/>
              <a:gd name="connsiteY1" fmla="*/ 1269000 h 1314812"/>
              <a:gd name="connsiteX2" fmla="*/ 97712 w 815262"/>
              <a:gd name="connsiteY2" fmla="*/ 94250 h 1314812"/>
              <a:gd name="connsiteX3" fmla="*/ 104062 w 815262"/>
              <a:gd name="connsiteY3" fmla="*/ 24400 h 1314812"/>
              <a:gd name="connsiteX4" fmla="*/ 345362 w 815262"/>
              <a:gd name="connsiteY4" fmla="*/ 18050 h 1314812"/>
              <a:gd name="connsiteX5" fmla="*/ 637462 w 815262"/>
              <a:gd name="connsiteY5" fmla="*/ 18050 h 1314812"/>
              <a:gd name="connsiteX6" fmla="*/ 694612 w 815262"/>
              <a:gd name="connsiteY6" fmla="*/ 24400 h 1314812"/>
              <a:gd name="connsiteX7" fmla="*/ 713662 w 815262"/>
              <a:gd name="connsiteY7" fmla="*/ 18050 h 1314812"/>
              <a:gd name="connsiteX8" fmla="*/ 732712 w 815262"/>
              <a:gd name="connsiteY8" fmla="*/ 24400 h 1314812"/>
              <a:gd name="connsiteX9" fmla="*/ 739062 w 815262"/>
              <a:gd name="connsiteY9" fmla="*/ 272050 h 1314812"/>
              <a:gd name="connsiteX10" fmla="*/ 745412 w 815262"/>
              <a:gd name="connsiteY10" fmla="*/ 564150 h 1314812"/>
              <a:gd name="connsiteX11" fmla="*/ 751762 w 815262"/>
              <a:gd name="connsiteY11" fmla="*/ 583200 h 1314812"/>
              <a:gd name="connsiteX12" fmla="*/ 758112 w 815262"/>
              <a:gd name="connsiteY12" fmla="*/ 672100 h 1314812"/>
              <a:gd name="connsiteX13" fmla="*/ 764462 w 815262"/>
              <a:gd name="connsiteY13" fmla="*/ 691150 h 1314812"/>
              <a:gd name="connsiteX14" fmla="*/ 783512 w 815262"/>
              <a:gd name="connsiteY14" fmla="*/ 703850 h 1314812"/>
              <a:gd name="connsiteX15" fmla="*/ 808912 w 815262"/>
              <a:gd name="connsiteY15" fmla="*/ 735600 h 1314812"/>
              <a:gd name="connsiteX16" fmla="*/ 815262 w 815262"/>
              <a:gd name="connsiteY16" fmla="*/ 754650 h 1314812"/>
              <a:gd name="connsiteX17" fmla="*/ 808912 w 815262"/>
              <a:gd name="connsiteY17" fmla="*/ 799100 h 1314812"/>
              <a:gd name="connsiteX18" fmla="*/ 796212 w 815262"/>
              <a:gd name="connsiteY18" fmla="*/ 818150 h 1314812"/>
              <a:gd name="connsiteX19" fmla="*/ 789862 w 815262"/>
              <a:gd name="connsiteY19" fmla="*/ 837200 h 1314812"/>
              <a:gd name="connsiteX20" fmla="*/ 770812 w 815262"/>
              <a:gd name="connsiteY20" fmla="*/ 875300 h 1314812"/>
              <a:gd name="connsiteX21" fmla="*/ 764462 w 815262"/>
              <a:gd name="connsiteY21" fmla="*/ 919750 h 1314812"/>
              <a:gd name="connsiteX22" fmla="*/ 758112 w 815262"/>
              <a:gd name="connsiteY22" fmla="*/ 938800 h 1314812"/>
              <a:gd name="connsiteX23" fmla="*/ 751762 w 815262"/>
              <a:gd name="connsiteY23" fmla="*/ 983250 h 1314812"/>
              <a:gd name="connsiteX24" fmla="*/ 739062 w 815262"/>
              <a:gd name="connsiteY24" fmla="*/ 1021350 h 1314812"/>
              <a:gd name="connsiteX25" fmla="*/ 732712 w 815262"/>
              <a:gd name="connsiteY25" fmla="*/ 1040400 h 1314812"/>
              <a:gd name="connsiteX26" fmla="*/ 739062 w 815262"/>
              <a:gd name="connsiteY26" fmla="*/ 1110250 h 1314812"/>
              <a:gd name="connsiteX27" fmla="*/ 121148 w 815262"/>
              <a:gd name="connsiteY27" fmla="*/ 1314695 h 1314812"/>
              <a:gd name="connsiteX28" fmla="*/ 117 w 815262"/>
              <a:gd name="connsiteY28" fmla="*/ 1079471 h 1314812"/>
              <a:gd name="connsiteX29" fmla="*/ 107331 w 815262"/>
              <a:gd name="connsiteY29" fmla="*/ 1036725 h 1314812"/>
              <a:gd name="connsiteX30" fmla="*/ 107414 w 815262"/>
              <a:gd name="connsiteY30" fmla="*/ 1010572 h 1314812"/>
              <a:gd name="connsiteX0" fmla="*/ 107414 w 815262"/>
              <a:gd name="connsiteY0" fmla="*/ 1010572 h 1336744"/>
              <a:gd name="connsiteX1" fmla="*/ 110412 w 815262"/>
              <a:gd name="connsiteY1" fmla="*/ 1269000 h 1336744"/>
              <a:gd name="connsiteX2" fmla="*/ 97712 w 815262"/>
              <a:gd name="connsiteY2" fmla="*/ 94250 h 1336744"/>
              <a:gd name="connsiteX3" fmla="*/ 104062 w 815262"/>
              <a:gd name="connsiteY3" fmla="*/ 24400 h 1336744"/>
              <a:gd name="connsiteX4" fmla="*/ 345362 w 815262"/>
              <a:gd name="connsiteY4" fmla="*/ 18050 h 1336744"/>
              <a:gd name="connsiteX5" fmla="*/ 637462 w 815262"/>
              <a:gd name="connsiteY5" fmla="*/ 18050 h 1336744"/>
              <a:gd name="connsiteX6" fmla="*/ 694612 w 815262"/>
              <a:gd name="connsiteY6" fmla="*/ 24400 h 1336744"/>
              <a:gd name="connsiteX7" fmla="*/ 713662 w 815262"/>
              <a:gd name="connsiteY7" fmla="*/ 18050 h 1336744"/>
              <a:gd name="connsiteX8" fmla="*/ 732712 w 815262"/>
              <a:gd name="connsiteY8" fmla="*/ 24400 h 1336744"/>
              <a:gd name="connsiteX9" fmla="*/ 739062 w 815262"/>
              <a:gd name="connsiteY9" fmla="*/ 272050 h 1336744"/>
              <a:gd name="connsiteX10" fmla="*/ 745412 w 815262"/>
              <a:gd name="connsiteY10" fmla="*/ 564150 h 1336744"/>
              <a:gd name="connsiteX11" fmla="*/ 751762 w 815262"/>
              <a:gd name="connsiteY11" fmla="*/ 583200 h 1336744"/>
              <a:gd name="connsiteX12" fmla="*/ 758112 w 815262"/>
              <a:gd name="connsiteY12" fmla="*/ 672100 h 1336744"/>
              <a:gd name="connsiteX13" fmla="*/ 764462 w 815262"/>
              <a:gd name="connsiteY13" fmla="*/ 691150 h 1336744"/>
              <a:gd name="connsiteX14" fmla="*/ 783512 w 815262"/>
              <a:gd name="connsiteY14" fmla="*/ 703850 h 1336744"/>
              <a:gd name="connsiteX15" fmla="*/ 808912 w 815262"/>
              <a:gd name="connsiteY15" fmla="*/ 735600 h 1336744"/>
              <a:gd name="connsiteX16" fmla="*/ 815262 w 815262"/>
              <a:gd name="connsiteY16" fmla="*/ 754650 h 1336744"/>
              <a:gd name="connsiteX17" fmla="*/ 808912 w 815262"/>
              <a:gd name="connsiteY17" fmla="*/ 799100 h 1336744"/>
              <a:gd name="connsiteX18" fmla="*/ 796212 w 815262"/>
              <a:gd name="connsiteY18" fmla="*/ 818150 h 1336744"/>
              <a:gd name="connsiteX19" fmla="*/ 789862 w 815262"/>
              <a:gd name="connsiteY19" fmla="*/ 837200 h 1336744"/>
              <a:gd name="connsiteX20" fmla="*/ 770812 w 815262"/>
              <a:gd name="connsiteY20" fmla="*/ 875300 h 1336744"/>
              <a:gd name="connsiteX21" fmla="*/ 764462 w 815262"/>
              <a:gd name="connsiteY21" fmla="*/ 919750 h 1336744"/>
              <a:gd name="connsiteX22" fmla="*/ 758112 w 815262"/>
              <a:gd name="connsiteY22" fmla="*/ 938800 h 1336744"/>
              <a:gd name="connsiteX23" fmla="*/ 751762 w 815262"/>
              <a:gd name="connsiteY23" fmla="*/ 983250 h 1336744"/>
              <a:gd name="connsiteX24" fmla="*/ 739062 w 815262"/>
              <a:gd name="connsiteY24" fmla="*/ 1021350 h 1336744"/>
              <a:gd name="connsiteX25" fmla="*/ 732712 w 815262"/>
              <a:gd name="connsiteY25" fmla="*/ 1040400 h 1336744"/>
              <a:gd name="connsiteX26" fmla="*/ 460261 w 815262"/>
              <a:gd name="connsiteY26" fmla="*/ 1295644 h 1336744"/>
              <a:gd name="connsiteX27" fmla="*/ 121148 w 815262"/>
              <a:gd name="connsiteY27" fmla="*/ 1314695 h 1336744"/>
              <a:gd name="connsiteX28" fmla="*/ 117 w 815262"/>
              <a:gd name="connsiteY28" fmla="*/ 1079471 h 1336744"/>
              <a:gd name="connsiteX29" fmla="*/ 107331 w 815262"/>
              <a:gd name="connsiteY29" fmla="*/ 1036725 h 1336744"/>
              <a:gd name="connsiteX30" fmla="*/ 107414 w 815262"/>
              <a:gd name="connsiteY30" fmla="*/ 1010572 h 1336744"/>
              <a:gd name="connsiteX0" fmla="*/ 107414 w 820509"/>
              <a:gd name="connsiteY0" fmla="*/ 1010572 h 1336744"/>
              <a:gd name="connsiteX1" fmla="*/ 110412 w 820509"/>
              <a:gd name="connsiteY1" fmla="*/ 1269000 h 1336744"/>
              <a:gd name="connsiteX2" fmla="*/ 97712 w 820509"/>
              <a:gd name="connsiteY2" fmla="*/ 94250 h 1336744"/>
              <a:gd name="connsiteX3" fmla="*/ 104062 w 820509"/>
              <a:gd name="connsiteY3" fmla="*/ 24400 h 1336744"/>
              <a:gd name="connsiteX4" fmla="*/ 345362 w 820509"/>
              <a:gd name="connsiteY4" fmla="*/ 18050 h 1336744"/>
              <a:gd name="connsiteX5" fmla="*/ 637462 w 820509"/>
              <a:gd name="connsiteY5" fmla="*/ 18050 h 1336744"/>
              <a:gd name="connsiteX6" fmla="*/ 694612 w 820509"/>
              <a:gd name="connsiteY6" fmla="*/ 24400 h 1336744"/>
              <a:gd name="connsiteX7" fmla="*/ 713662 w 820509"/>
              <a:gd name="connsiteY7" fmla="*/ 18050 h 1336744"/>
              <a:gd name="connsiteX8" fmla="*/ 732712 w 820509"/>
              <a:gd name="connsiteY8" fmla="*/ 24400 h 1336744"/>
              <a:gd name="connsiteX9" fmla="*/ 739062 w 820509"/>
              <a:gd name="connsiteY9" fmla="*/ 272050 h 1336744"/>
              <a:gd name="connsiteX10" fmla="*/ 745412 w 820509"/>
              <a:gd name="connsiteY10" fmla="*/ 564150 h 1336744"/>
              <a:gd name="connsiteX11" fmla="*/ 751762 w 820509"/>
              <a:gd name="connsiteY11" fmla="*/ 583200 h 1336744"/>
              <a:gd name="connsiteX12" fmla="*/ 758112 w 820509"/>
              <a:gd name="connsiteY12" fmla="*/ 672100 h 1336744"/>
              <a:gd name="connsiteX13" fmla="*/ 764462 w 820509"/>
              <a:gd name="connsiteY13" fmla="*/ 691150 h 1336744"/>
              <a:gd name="connsiteX14" fmla="*/ 783512 w 820509"/>
              <a:gd name="connsiteY14" fmla="*/ 703850 h 1336744"/>
              <a:gd name="connsiteX15" fmla="*/ 808912 w 820509"/>
              <a:gd name="connsiteY15" fmla="*/ 735600 h 1336744"/>
              <a:gd name="connsiteX16" fmla="*/ 815262 w 820509"/>
              <a:gd name="connsiteY16" fmla="*/ 754650 h 1336744"/>
              <a:gd name="connsiteX17" fmla="*/ 449169 w 820509"/>
              <a:gd name="connsiteY17" fmla="*/ 832808 h 1336744"/>
              <a:gd name="connsiteX18" fmla="*/ 796212 w 820509"/>
              <a:gd name="connsiteY18" fmla="*/ 818150 h 1336744"/>
              <a:gd name="connsiteX19" fmla="*/ 789862 w 820509"/>
              <a:gd name="connsiteY19" fmla="*/ 837200 h 1336744"/>
              <a:gd name="connsiteX20" fmla="*/ 770812 w 820509"/>
              <a:gd name="connsiteY20" fmla="*/ 875300 h 1336744"/>
              <a:gd name="connsiteX21" fmla="*/ 764462 w 820509"/>
              <a:gd name="connsiteY21" fmla="*/ 919750 h 1336744"/>
              <a:gd name="connsiteX22" fmla="*/ 758112 w 820509"/>
              <a:gd name="connsiteY22" fmla="*/ 938800 h 1336744"/>
              <a:gd name="connsiteX23" fmla="*/ 751762 w 820509"/>
              <a:gd name="connsiteY23" fmla="*/ 983250 h 1336744"/>
              <a:gd name="connsiteX24" fmla="*/ 739062 w 820509"/>
              <a:gd name="connsiteY24" fmla="*/ 1021350 h 1336744"/>
              <a:gd name="connsiteX25" fmla="*/ 732712 w 820509"/>
              <a:gd name="connsiteY25" fmla="*/ 1040400 h 1336744"/>
              <a:gd name="connsiteX26" fmla="*/ 460261 w 820509"/>
              <a:gd name="connsiteY26" fmla="*/ 1295644 h 1336744"/>
              <a:gd name="connsiteX27" fmla="*/ 121148 w 820509"/>
              <a:gd name="connsiteY27" fmla="*/ 1314695 h 1336744"/>
              <a:gd name="connsiteX28" fmla="*/ 117 w 820509"/>
              <a:gd name="connsiteY28" fmla="*/ 1079471 h 1336744"/>
              <a:gd name="connsiteX29" fmla="*/ 107331 w 820509"/>
              <a:gd name="connsiteY29" fmla="*/ 1036725 h 1336744"/>
              <a:gd name="connsiteX30" fmla="*/ 107414 w 820509"/>
              <a:gd name="connsiteY30" fmla="*/ 1010572 h 1336744"/>
              <a:gd name="connsiteX0" fmla="*/ 107414 w 820509"/>
              <a:gd name="connsiteY0" fmla="*/ 1010572 h 1336744"/>
              <a:gd name="connsiteX1" fmla="*/ 110412 w 820509"/>
              <a:gd name="connsiteY1" fmla="*/ 1269000 h 1336744"/>
              <a:gd name="connsiteX2" fmla="*/ 97712 w 820509"/>
              <a:gd name="connsiteY2" fmla="*/ 94250 h 1336744"/>
              <a:gd name="connsiteX3" fmla="*/ 104062 w 820509"/>
              <a:gd name="connsiteY3" fmla="*/ 24400 h 1336744"/>
              <a:gd name="connsiteX4" fmla="*/ 345362 w 820509"/>
              <a:gd name="connsiteY4" fmla="*/ 18050 h 1336744"/>
              <a:gd name="connsiteX5" fmla="*/ 637462 w 820509"/>
              <a:gd name="connsiteY5" fmla="*/ 18050 h 1336744"/>
              <a:gd name="connsiteX6" fmla="*/ 694612 w 820509"/>
              <a:gd name="connsiteY6" fmla="*/ 24400 h 1336744"/>
              <a:gd name="connsiteX7" fmla="*/ 713662 w 820509"/>
              <a:gd name="connsiteY7" fmla="*/ 18050 h 1336744"/>
              <a:gd name="connsiteX8" fmla="*/ 732712 w 820509"/>
              <a:gd name="connsiteY8" fmla="*/ 24400 h 1336744"/>
              <a:gd name="connsiteX9" fmla="*/ 739062 w 820509"/>
              <a:gd name="connsiteY9" fmla="*/ 272050 h 1336744"/>
              <a:gd name="connsiteX10" fmla="*/ 745412 w 820509"/>
              <a:gd name="connsiteY10" fmla="*/ 564150 h 1336744"/>
              <a:gd name="connsiteX11" fmla="*/ 751762 w 820509"/>
              <a:gd name="connsiteY11" fmla="*/ 583200 h 1336744"/>
              <a:gd name="connsiteX12" fmla="*/ 758112 w 820509"/>
              <a:gd name="connsiteY12" fmla="*/ 672100 h 1336744"/>
              <a:gd name="connsiteX13" fmla="*/ 476667 w 820509"/>
              <a:gd name="connsiteY13" fmla="*/ 584409 h 1336744"/>
              <a:gd name="connsiteX14" fmla="*/ 783512 w 820509"/>
              <a:gd name="connsiteY14" fmla="*/ 703850 h 1336744"/>
              <a:gd name="connsiteX15" fmla="*/ 808912 w 820509"/>
              <a:gd name="connsiteY15" fmla="*/ 735600 h 1336744"/>
              <a:gd name="connsiteX16" fmla="*/ 815262 w 820509"/>
              <a:gd name="connsiteY16" fmla="*/ 754650 h 1336744"/>
              <a:gd name="connsiteX17" fmla="*/ 449169 w 820509"/>
              <a:gd name="connsiteY17" fmla="*/ 832808 h 1336744"/>
              <a:gd name="connsiteX18" fmla="*/ 796212 w 820509"/>
              <a:gd name="connsiteY18" fmla="*/ 818150 h 1336744"/>
              <a:gd name="connsiteX19" fmla="*/ 789862 w 820509"/>
              <a:gd name="connsiteY19" fmla="*/ 837200 h 1336744"/>
              <a:gd name="connsiteX20" fmla="*/ 770812 w 820509"/>
              <a:gd name="connsiteY20" fmla="*/ 875300 h 1336744"/>
              <a:gd name="connsiteX21" fmla="*/ 764462 w 820509"/>
              <a:gd name="connsiteY21" fmla="*/ 919750 h 1336744"/>
              <a:gd name="connsiteX22" fmla="*/ 758112 w 820509"/>
              <a:gd name="connsiteY22" fmla="*/ 938800 h 1336744"/>
              <a:gd name="connsiteX23" fmla="*/ 751762 w 820509"/>
              <a:gd name="connsiteY23" fmla="*/ 983250 h 1336744"/>
              <a:gd name="connsiteX24" fmla="*/ 739062 w 820509"/>
              <a:gd name="connsiteY24" fmla="*/ 1021350 h 1336744"/>
              <a:gd name="connsiteX25" fmla="*/ 732712 w 820509"/>
              <a:gd name="connsiteY25" fmla="*/ 1040400 h 1336744"/>
              <a:gd name="connsiteX26" fmla="*/ 460261 w 820509"/>
              <a:gd name="connsiteY26" fmla="*/ 1295644 h 1336744"/>
              <a:gd name="connsiteX27" fmla="*/ 121148 w 820509"/>
              <a:gd name="connsiteY27" fmla="*/ 1314695 h 1336744"/>
              <a:gd name="connsiteX28" fmla="*/ 117 w 820509"/>
              <a:gd name="connsiteY28" fmla="*/ 1079471 h 1336744"/>
              <a:gd name="connsiteX29" fmla="*/ 107331 w 820509"/>
              <a:gd name="connsiteY29" fmla="*/ 1036725 h 1336744"/>
              <a:gd name="connsiteX30" fmla="*/ 107414 w 820509"/>
              <a:gd name="connsiteY30" fmla="*/ 1010572 h 1336744"/>
              <a:gd name="connsiteX0" fmla="*/ 107414 w 820509"/>
              <a:gd name="connsiteY0" fmla="*/ 1010572 h 1336744"/>
              <a:gd name="connsiteX1" fmla="*/ 110412 w 820509"/>
              <a:gd name="connsiteY1" fmla="*/ 1269000 h 1336744"/>
              <a:gd name="connsiteX2" fmla="*/ 97712 w 820509"/>
              <a:gd name="connsiteY2" fmla="*/ 94250 h 1336744"/>
              <a:gd name="connsiteX3" fmla="*/ 104062 w 820509"/>
              <a:gd name="connsiteY3" fmla="*/ 24400 h 1336744"/>
              <a:gd name="connsiteX4" fmla="*/ 345362 w 820509"/>
              <a:gd name="connsiteY4" fmla="*/ 18050 h 1336744"/>
              <a:gd name="connsiteX5" fmla="*/ 637462 w 820509"/>
              <a:gd name="connsiteY5" fmla="*/ 18050 h 1336744"/>
              <a:gd name="connsiteX6" fmla="*/ 694612 w 820509"/>
              <a:gd name="connsiteY6" fmla="*/ 24400 h 1336744"/>
              <a:gd name="connsiteX7" fmla="*/ 713662 w 820509"/>
              <a:gd name="connsiteY7" fmla="*/ 18050 h 1336744"/>
              <a:gd name="connsiteX8" fmla="*/ 732712 w 820509"/>
              <a:gd name="connsiteY8" fmla="*/ 24400 h 1336744"/>
              <a:gd name="connsiteX9" fmla="*/ 739062 w 820509"/>
              <a:gd name="connsiteY9" fmla="*/ 272050 h 1336744"/>
              <a:gd name="connsiteX10" fmla="*/ 745412 w 820509"/>
              <a:gd name="connsiteY10" fmla="*/ 564150 h 1336744"/>
              <a:gd name="connsiteX11" fmla="*/ 532918 w 820509"/>
              <a:gd name="connsiteY11" fmla="*/ 257356 h 1336744"/>
              <a:gd name="connsiteX12" fmla="*/ 758112 w 820509"/>
              <a:gd name="connsiteY12" fmla="*/ 672100 h 1336744"/>
              <a:gd name="connsiteX13" fmla="*/ 476667 w 820509"/>
              <a:gd name="connsiteY13" fmla="*/ 584409 h 1336744"/>
              <a:gd name="connsiteX14" fmla="*/ 783512 w 820509"/>
              <a:gd name="connsiteY14" fmla="*/ 703850 h 1336744"/>
              <a:gd name="connsiteX15" fmla="*/ 808912 w 820509"/>
              <a:gd name="connsiteY15" fmla="*/ 735600 h 1336744"/>
              <a:gd name="connsiteX16" fmla="*/ 815262 w 820509"/>
              <a:gd name="connsiteY16" fmla="*/ 754650 h 1336744"/>
              <a:gd name="connsiteX17" fmla="*/ 449169 w 820509"/>
              <a:gd name="connsiteY17" fmla="*/ 832808 h 1336744"/>
              <a:gd name="connsiteX18" fmla="*/ 796212 w 820509"/>
              <a:gd name="connsiteY18" fmla="*/ 818150 h 1336744"/>
              <a:gd name="connsiteX19" fmla="*/ 789862 w 820509"/>
              <a:gd name="connsiteY19" fmla="*/ 837200 h 1336744"/>
              <a:gd name="connsiteX20" fmla="*/ 770812 w 820509"/>
              <a:gd name="connsiteY20" fmla="*/ 875300 h 1336744"/>
              <a:gd name="connsiteX21" fmla="*/ 764462 w 820509"/>
              <a:gd name="connsiteY21" fmla="*/ 919750 h 1336744"/>
              <a:gd name="connsiteX22" fmla="*/ 758112 w 820509"/>
              <a:gd name="connsiteY22" fmla="*/ 938800 h 1336744"/>
              <a:gd name="connsiteX23" fmla="*/ 751762 w 820509"/>
              <a:gd name="connsiteY23" fmla="*/ 983250 h 1336744"/>
              <a:gd name="connsiteX24" fmla="*/ 739062 w 820509"/>
              <a:gd name="connsiteY24" fmla="*/ 1021350 h 1336744"/>
              <a:gd name="connsiteX25" fmla="*/ 732712 w 820509"/>
              <a:gd name="connsiteY25" fmla="*/ 1040400 h 1336744"/>
              <a:gd name="connsiteX26" fmla="*/ 460261 w 820509"/>
              <a:gd name="connsiteY26" fmla="*/ 1295644 h 1336744"/>
              <a:gd name="connsiteX27" fmla="*/ 121148 w 820509"/>
              <a:gd name="connsiteY27" fmla="*/ 1314695 h 1336744"/>
              <a:gd name="connsiteX28" fmla="*/ 117 w 820509"/>
              <a:gd name="connsiteY28" fmla="*/ 1079471 h 1336744"/>
              <a:gd name="connsiteX29" fmla="*/ 107331 w 820509"/>
              <a:gd name="connsiteY29" fmla="*/ 1036725 h 1336744"/>
              <a:gd name="connsiteX30" fmla="*/ 107414 w 820509"/>
              <a:gd name="connsiteY30" fmla="*/ 1010572 h 1336744"/>
              <a:gd name="connsiteX0" fmla="*/ 107414 w 820509"/>
              <a:gd name="connsiteY0" fmla="*/ 1010572 h 1336744"/>
              <a:gd name="connsiteX1" fmla="*/ 110412 w 820509"/>
              <a:gd name="connsiteY1" fmla="*/ 1269000 h 1336744"/>
              <a:gd name="connsiteX2" fmla="*/ 97712 w 820509"/>
              <a:gd name="connsiteY2" fmla="*/ 94250 h 1336744"/>
              <a:gd name="connsiteX3" fmla="*/ 104062 w 820509"/>
              <a:gd name="connsiteY3" fmla="*/ 24400 h 1336744"/>
              <a:gd name="connsiteX4" fmla="*/ 345362 w 820509"/>
              <a:gd name="connsiteY4" fmla="*/ 18050 h 1336744"/>
              <a:gd name="connsiteX5" fmla="*/ 637462 w 820509"/>
              <a:gd name="connsiteY5" fmla="*/ 18050 h 1336744"/>
              <a:gd name="connsiteX6" fmla="*/ 694612 w 820509"/>
              <a:gd name="connsiteY6" fmla="*/ 24400 h 1336744"/>
              <a:gd name="connsiteX7" fmla="*/ 713662 w 820509"/>
              <a:gd name="connsiteY7" fmla="*/ 18050 h 1336744"/>
              <a:gd name="connsiteX8" fmla="*/ 732712 w 820509"/>
              <a:gd name="connsiteY8" fmla="*/ 24400 h 1336744"/>
              <a:gd name="connsiteX9" fmla="*/ 652124 w 820509"/>
              <a:gd name="connsiteY9" fmla="*/ 176544 h 1336744"/>
              <a:gd name="connsiteX10" fmla="*/ 745412 w 820509"/>
              <a:gd name="connsiteY10" fmla="*/ 564150 h 1336744"/>
              <a:gd name="connsiteX11" fmla="*/ 532918 w 820509"/>
              <a:gd name="connsiteY11" fmla="*/ 257356 h 1336744"/>
              <a:gd name="connsiteX12" fmla="*/ 758112 w 820509"/>
              <a:gd name="connsiteY12" fmla="*/ 672100 h 1336744"/>
              <a:gd name="connsiteX13" fmla="*/ 476667 w 820509"/>
              <a:gd name="connsiteY13" fmla="*/ 584409 h 1336744"/>
              <a:gd name="connsiteX14" fmla="*/ 783512 w 820509"/>
              <a:gd name="connsiteY14" fmla="*/ 703850 h 1336744"/>
              <a:gd name="connsiteX15" fmla="*/ 808912 w 820509"/>
              <a:gd name="connsiteY15" fmla="*/ 735600 h 1336744"/>
              <a:gd name="connsiteX16" fmla="*/ 815262 w 820509"/>
              <a:gd name="connsiteY16" fmla="*/ 754650 h 1336744"/>
              <a:gd name="connsiteX17" fmla="*/ 449169 w 820509"/>
              <a:gd name="connsiteY17" fmla="*/ 832808 h 1336744"/>
              <a:gd name="connsiteX18" fmla="*/ 796212 w 820509"/>
              <a:gd name="connsiteY18" fmla="*/ 818150 h 1336744"/>
              <a:gd name="connsiteX19" fmla="*/ 789862 w 820509"/>
              <a:gd name="connsiteY19" fmla="*/ 837200 h 1336744"/>
              <a:gd name="connsiteX20" fmla="*/ 770812 w 820509"/>
              <a:gd name="connsiteY20" fmla="*/ 875300 h 1336744"/>
              <a:gd name="connsiteX21" fmla="*/ 764462 w 820509"/>
              <a:gd name="connsiteY21" fmla="*/ 919750 h 1336744"/>
              <a:gd name="connsiteX22" fmla="*/ 758112 w 820509"/>
              <a:gd name="connsiteY22" fmla="*/ 938800 h 1336744"/>
              <a:gd name="connsiteX23" fmla="*/ 751762 w 820509"/>
              <a:gd name="connsiteY23" fmla="*/ 983250 h 1336744"/>
              <a:gd name="connsiteX24" fmla="*/ 739062 w 820509"/>
              <a:gd name="connsiteY24" fmla="*/ 1021350 h 1336744"/>
              <a:gd name="connsiteX25" fmla="*/ 732712 w 820509"/>
              <a:gd name="connsiteY25" fmla="*/ 1040400 h 1336744"/>
              <a:gd name="connsiteX26" fmla="*/ 460261 w 820509"/>
              <a:gd name="connsiteY26" fmla="*/ 1295644 h 1336744"/>
              <a:gd name="connsiteX27" fmla="*/ 121148 w 820509"/>
              <a:gd name="connsiteY27" fmla="*/ 1314695 h 1336744"/>
              <a:gd name="connsiteX28" fmla="*/ 117 w 820509"/>
              <a:gd name="connsiteY28" fmla="*/ 1079471 h 1336744"/>
              <a:gd name="connsiteX29" fmla="*/ 107331 w 820509"/>
              <a:gd name="connsiteY29" fmla="*/ 1036725 h 1336744"/>
              <a:gd name="connsiteX30" fmla="*/ 107414 w 820509"/>
              <a:gd name="connsiteY30" fmla="*/ 1010572 h 1336744"/>
              <a:gd name="connsiteX0" fmla="*/ 107414 w 820509"/>
              <a:gd name="connsiteY0" fmla="*/ 1010572 h 1336744"/>
              <a:gd name="connsiteX1" fmla="*/ 110412 w 820509"/>
              <a:gd name="connsiteY1" fmla="*/ 1269000 h 1336744"/>
              <a:gd name="connsiteX2" fmla="*/ 97712 w 820509"/>
              <a:gd name="connsiteY2" fmla="*/ 94250 h 1336744"/>
              <a:gd name="connsiteX3" fmla="*/ 104062 w 820509"/>
              <a:gd name="connsiteY3" fmla="*/ 24400 h 1336744"/>
              <a:gd name="connsiteX4" fmla="*/ 345362 w 820509"/>
              <a:gd name="connsiteY4" fmla="*/ 18050 h 1336744"/>
              <a:gd name="connsiteX5" fmla="*/ 637462 w 820509"/>
              <a:gd name="connsiteY5" fmla="*/ 18050 h 1336744"/>
              <a:gd name="connsiteX6" fmla="*/ 694612 w 820509"/>
              <a:gd name="connsiteY6" fmla="*/ 24400 h 1336744"/>
              <a:gd name="connsiteX7" fmla="*/ 713662 w 820509"/>
              <a:gd name="connsiteY7" fmla="*/ 18050 h 1336744"/>
              <a:gd name="connsiteX8" fmla="*/ 732712 w 820509"/>
              <a:gd name="connsiteY8" fmla="*/ 24400 h 1336744"/>
              <a:gd name="connsiteX9" fmla="*/ 652124 w 820509"/>
              <a:gd name="connsiteY9" fmla="*/ 176544 h 1336744"/>
              <a:gd name="connsiteX10" fmla="*/ 574534 w 820509"/>
              <a:gd name="connsiteY10" fmla="*/ 227069 h 1336744"/>
              <a:gd name="connsiteX11" fmla="*/ 532918 w 820509"/>
              <a:gd name="connsiteY11" fmla="*/ 257356 h 1336744"/>
              <a:gd name="connsiteX12" fmla="*/ 758112 w 820509"/>
              <a:gd name="connsiteY12" fmla="*/ 672100 h 1336744"/>
              <a:gd name="connsiteX13" fmla="*/ 476667 w 820509"/>
              <a:gd name="connsiteY13" fmla="*/ 584409 h 1336744"/>
              <a:gd name="connsiteX14" fmla="*/ 783512 w 820509"/>
              <a:gd name="connsiteY14" fmla="*/ 703850 h 1336744"/>
              <a:gd name="connsiteX15" fmla="*/ 808912 w 820509"/>
              <a:gd name="connsiteY15" fmla="*/ 735600 h 1336744"/>
              <a:gd name="connsiteX16" fmla="*/ 815262 w 820509"/>
              <a:gd name="connsiteY16" fmla="*/ 754650 h 1336744"/>
              <a:gd name="connsiteX17" fmla="*/ 449169 w 820509"/>
              <a:gd name="connsiteY17" fmla="*/ 832808 h 1336744"/>
              <a:gd name="connsiteX18" fmla="*/ 796212 w 820509"/>
              <a:gd name="connsiteY18" fmla="*/ 818150 h 1336744"/>
              <a:gd name="connsiteX19" fmla="*/ 789862 w 820509"/>
              <a:gd name="connsiteY19" fmla="*/ 837200 h 1336744"/>
              <a:gd name="connsiteX20" fmla="*/ 770812 w 820509"/>
              <a:gd name="connsiteY20" fmla="*/ 875300 h 1336744"/>
              <a:gd name="connsiteX21" fmla="*/ 764462 w 820509"/>
              <a:gd name="connsiteY21" fmla="*/ 919750 h 1336744"/>
              <a:gd name="connsiteX22" fmla="*/ 758112 w 820509"/>
              <a:gd name="connsiteY22" fmla="*/ 938800 h 1336744"/>
              <a:gd name="connsiteX23" fmla="*/ 751762 w 820509"/>
              <a:gd name="connsiteY23" fmla="*/ 983250 h 1336744"/>
              <a:gd name="connsiteX24" fmla="*/ 739062 w 820509"/>
              <a:gd name="connsiteY24" fmla="*/ 1021350 h 1336744"/>
              <a:gd name="connsiteX25" fmla="*/ 732712 w 820509"/>
              <a:gd name="connsiteY25" fmla="*/ 1040400 h 1336744"/>
              <a:gd name="connsiteX26" fmla="*/ 460261 w 820509"/>
              <a:gd name="connsiteY26" fmla="*/ 1295644 h 1336744"/>
              <a:gd name="connsiteX27" fmla="*/ 121148 w 820509"/>
              <a:gd name="connsiteY27" fmla="*/ 1314695 h 1336744"/>
              <a:gd name="connsiteX28" fmla="*/ 117 w 820509"/>
              <a:gd name="connsiteY28" fmla="*/ 1079471 h 1336744"/>
              <a:gd name="connsiteX29" fmla="*/ 107331 w 820509"/>
              <a:gd name="connsiteY29" fmla="*/ 1036725 h 1336744"/>
              <a:gd name="connsiteX30" fmla="*/ 107414 w 820509"/>
              <a:gd name="connsiteY30" fmla="*/ 1010572 h 1336744"/>
              <a:gd name="connsiteX0" fmla="*/ 107414 w 820509"/>
              <a:gd name="connsiteY0" fmla="*/ 1010572 h 1336744"/>
              <a:gd name="connsiteX1" fmla="*/ 110412 w 820509"/>
              <a:gd name="connsiteY1" fmla="*/ 1269000 h 1336744"/>
              <a:gd name="connsiteX2" fmla="*/ 97712 w 820509"/>
              <a:gd name="connsiteY2" fmla="*/ 94250 h 1336744"/>
              <a:gd name="connsiteX3" fmla="*/ 104062 w 820509"/>
              <a:gd name="connsiteY3" fmla="*/ 24400 h 1336744"/>
              <a:gd name="connsiteX4" fmla="*/ 345362 w 820509"/>
              <a:gd name="connsiteY4" fmla="*/ 18050 h 1336744"/>
              <a:gd name="connsiteX5" fmla="*/ 637462 w 820509"/>
              <a:gd name="connsiteY5" fmla="*/ 18050 h 1336744"/>
              <a:gd name="connsiteX6" fmla="*/ 694612 w 820509"/>
              <a:gd name="connsiteY6" fmla="*/ 24400 h 1336744"/>
              <a:gd name="connsiteX7" fmla="*/ 713662 w 820509"/>
              <a:gd name="connsiteY7" fmla="*/ 18050 h 1336744"/>
              <a:gd name="connsiteX8" fmla="*/ 732712 w 820509"/>
              <a:gd name="connsiteY8" fmla="*/ 24400 h 1336744"/>
              <a:gd name="connsiteX9" fmla="*/ 616150 w 820509"/>
              <a:gd name="connsiteY9" fmla="*/ 142836 h 1336744"/>
              <a:gd name="connsiteX10" fmla="*/ 574534 w 820509"/>
              <a:gd name="connsiteY10" fmla="*/ 227069 h 1336744"/>
              <a:gd name="connsiteX11" fmla="*/ 532918 w 820509"/>
              <a:gd name="connsiteY11" fmla="*/ 257356 h 1336744"/>
              <a:gd name="connsiteX12" fmla="*/ 758112 w 820509"/>
              <a:gd name="connsiteY12" fmla="*/ 672100 h 1336744"/>
              <a:gd name="connsiteX13" fmla="*/ 476667 w 820509"/>
              <a:gd name="connsiteY13" fmla="*/ 584409 h 1336744"/>
              <a:gd name="connsiteX14" fmla="*/ 783512 w 820509"/>
              <a:gd name="connsiteY14" fmla="*/ 703850 h 1336744"/>
              <a:gd name="connsiteX15" fmla="*/ 808912 w 820509"/>
              <a:gd name="connsiteY15" fmla="*/ 735600 h 1336744"/>
              <a:gd name="connsiteX16" fmla="*/ 815262 w 820509"/>
              <a:gd name="connsiteY16" fmla="*/ 754650 h 1336744"/>
              <a:gd name="connsiteX17" fmla="*/ 449169 w 820509"/>
              <a:gd name="connsiteY17" fmla="*/ 832808 h 1336744"/>
              <a:gd name="connsiteX18" fmla="*/ 796212 w 820509"/>
              <a:gd name="connsiteY18" fmla="*/ 818150 h 1336744"/>
              <a:gd name="connsiteX19" fmla="*/ 789862 w 820509"/>
              <a:gd name="connsiteY19" fmla="*/ 837200 h 1336744"/>
              <a:gd name="connsiteX20" fmla="*/ 770812 w 820509"/>
              <a:gd name="connsiteY20" fmla="*/ 875300 h 1336744"/>
              <a:gd name="connsiteX21" fmla="*/ 764462 w 820509"/>
              <a:gd name="connsiteY21" fmla="*/ 919750 h 1336744"/>
              <a:gd name="connsiteX22" fmla="*/ 758112 w 820509"/>
              <a:gd name="connsiteY22" fmla="*/ 938800 h 1336744"/>
              <a:gd name="connsiteX23" fmla="*/ 751762 w 820509"/>
              <a:gd name="connsiteY23" fmla="*/ 983250 h 1336744"/>
              <a:gd name="connsiteX24" fmla="*/ 739062 w 820509"/>
              <a:gd name="connsiteY24" fmla="*/ 1021350 h 1336744"/>
              <a:gd name="connsiteX25" fmla="*/ 732712 w 820509"/>
              <a:gd name="connsiteY25" fmla="*/ 1040400 h 1336744"/>
              <a:gd name="connsiteX26" fmla="*/ 460261 w 820509"/>
              <a:gd name="connsiteY26" fmla="*/ 1295644 h 1336744"/>
              <a:gd name="connsiteX27" fmla="*/ 121148 w 820509"/>
              <a:gd name="connsiteY27" fmla="*/ 1314695 h 1336744"/>
              <a:gd name="connsiteX28" fmla="*/ 117 w 820509"/>
              <a:gd name="connsiteY28" fmla="*/ 1079471 h 1336744"/>
              <a:gd name="connsiteX29" fmla="*/ 107331 w 820509"/>
              <a:gd name="connsiteY29" fmla="*/ 1036725 h 1336744"/>
              <a:gd name="connsiteX30" fmla="*/ 107414 w 820509"/>
              <a:gd name="connsiteY30" fmla="*/ 1010572 h 1336744"/>
              <a:gd name="connsiteX0" fmla="*/ 107414 w 820509"/>
              <a:gd name="connsiteY0" fmla="*/ 1010572 h 1336744"/>
              <a:gd name="connsiteX1" fmla="*/ 110412 w 820509"/>
              <a:gd name="connsiteY1" fmla="*/ 1269000 h 1336744"/>
              <a:gd name="connsiteX2" fmla="*/ 97712 w 820509"/>
              <a:gd name="connsiteY2" fmla="*/ 94250 h 1336744"/>
              <a:gd name="connsiteX3" fmla="*/ 104062 w 820509"/>
              <a:gd name="connsiteY3" fmla="*/ 24400 h 1336744"/>
              <a:gd name="connsiteX4" fmla="*/ 345362 w 820509"/>
              <a:gd name="connsiteY4" fmla="*/ 18050 h 1336744"/>
              <a:gd name="connsiteX5" fmla="*/ 637462 w 820509"/>
              <a:gd name="connsiteY5" fmla="*/ 18050 h 1336744"/>
              <a:gd name="connsiteX6" fmla="*/ 694612 w 820509"/>
              <a:gd name="connsiteY6" fmla="*/ 24400 h 1336744"/>
              <a:gd name="connsiteX7" fmla="*/ 713662 w 820509"/>
              <a:gd name="connsiteY7" fmla="*/ 18050 h 1336744"/>
              <a:gd name="connsiteX8" fmla="*/ 687744 w 820509"/>
              <a:gd name="connsiteY8" fmla="*/ 41254 h 1336744"/>
              <a:gd name="connsiteX9" fmla="*/ 616150 w 820509"/>
              <a:gd name="connsiteY9" fmla="*/ 142836 h 1336744"/>
              <a:gd name="connsiteX10" fmla="*/ 574534 w 820509"/>
              <a:gd name="connsiteY10" fmla="*/ 227069 h 1336744"/>
              <a:gd name="connsiteX11" fmla="*/ 532918 w 820509"/>
              <a:gd name="connsiteY11" fmla="*/ 257356 h 1336744"/>
              <a:gd name="connsiteX12" fmla="*/ 758112 w 820509"/>
              <a:gd name="connsiteY12" fmla="*/ 672100 h 1336744"/>
              <a:gd name="connsiteX13" fmla="*/ 476667 w 820509"/>
              <a:gd name="connsiteY13" fmla="*/ 584409 h 1336744"/>
              <a:gd name="connsiteX14" fmla="*/ 783512 w 820509"/>
              <a:gd name="connsiteY14" fmla="*/ 703850 h 1336744"/>
              <a:gd name="connsiteX15" fmla="*/ 808912 w 820509"/>
              <a:gd name="connsiteY15" fmla="*/ 735600 h 1336744"/>
              <a:gd name="connsiteX16" fmla="*/ 815262 w 820509"/>
              <a:gd name="connsiteY16" fmla="*/ 754650 h 1336744"/>
              <a:gd name="connsiteX17" fmla="*/ 449169 w 820509"/>
              <a:gd name="connsiteY17" fmla="*/ 832808 h 1336744"/>
              <a:gd name="connsiteX18" fmla="*/ 796212 w 820509"/>
              <a:gd name="connsiteY18" fmla="*/ 818150 h 1336744"/>
              <a:gd name="connsiteX19" fmla="*/ 789862 w 820509"/>
              <a:gd name="connsiteY19" fmla="*/ 837200 h 1336744"/>
              <a:gd name="connsiteX20" fmla="*/ 770812 w 820509"/>
              <a:gd name="connsiteY20" fmla="*/ 875300 h 1336744"/>
              <a:gd name="connsiteX21" fmla="*/ 764462 w 820509"/>
              <a:gd name="connsiteY21" fmla="*/ 919750 h 1336744"/>
              <a:gd name="connsiteX22" fmla="*/ 758112 w 820509"/>
              <a:gd name="connsiteY22" fmla="*/ 938800 h 1336744"/>
              <a:gd name="connsiteX23" fmla="*/ 751762 w 820509"/>
              <a:gd name="connsiteY23" fmla="*/ 983250 h 1336744"/>
              <a:gd name="connsiteX24" fmla="*/ 739062 w 820509"/>
              <a:gd name="connsiteY24" fmla="*/ 1021350 h 1336744"/>
              <a:gd name="connsiteX25" fmla="*/ 732712 w 820509"/>
              <a:gd name="connsiteY25" fmla="*/ 1040400 h 1336744"/>
              <a:gd name="connsiteX26" fmla="*/ 460261 w 820509"/>
              <a:gd name="connsiteY26" fmla="*/ 1295644 h 1336744"/>
              <a:gd name="connsiteX27" fmla="*/ 121148 w 820509"/>
              <a:gd name="connsiteY27" fmla="*/ 1314695 h 1336744"/>
              <a:gd name="connsiteX28" fmla="*/ 117 w 820509"/>
              <a:gd name="connsiteY28" fmla="*/ 1079471 h 1336744"/>
              <a:gd name="connsiteX29" fmla="*/ 107331 w 820509"/>
              <a:gd name="connsiteY29" fmla="*/ 1036725 h 1336744"/>
              <a:gd name="connsiteX30" fmla="*/ 107414 w 820509"/>
              <a:gd name="connsiteY30" fmla="*/ 1010572 h 1336744"/>
              <a:gd name="connsiteX0" fmla="*/ 107414 w 820509"/>
              <a:gd name="connsiteY0" fmla="*/ 1010572 h 1336744"/>
              <a:gd name="connsiteX1" fmla="*/ 110412 w 820509"/>
              <a:gd name="connsiteY1" fmla="*/ 1269000 h 1336744"/>
              <a:gd name="connsiteX2" fmla="*/ 97712 w 820509"/>
              <a:gd name="connsiteY2" fmla="*/ 94250 h 1336744"/>
              <a:gd name="connsiteX3" fmla="*/ 104062 w 820509"/>
              <a:gd name="connsiteY3" fmla="*/ 24400 h 1336744"/>
              <a:gd name="connsiteX4" fmla="*/ 345362 w 820509"/>
              <a:gd name="connsiteY4" fmla="*/ 18050 h 1336744"/>
              <a:gd name="connsiteX5" fmla="*/ 637462 w 820509"/>
              <a:gd name="connsiteY5" fmla="*/ 18050 h 1336744"/>
              <a:gd name="connsiteX6" fmla="*/ 694612 w 820509"/>
              <a:gd name="connsiteY6" fmla="*/ 24400 h 1336744"/>
              <a:gd name="connsiteX7" fmla="*/ 713662 w 820509"/>
              <a:gd name="connsiteY7" fmla="*/ 18050 h 1336744"/>
              <a:gd name="connsiteX8" fmla="*/ 663761 w 820509"/>
              <a:gd name="connsiteY8" fmla="*/ 58108 h 1336744"/>
              <a:gd name="connsiteX9" fmla="*/ 616150 w 820509"/>
              <a:gd name="connsiteY9" fmla="*/ 142836 h 1336744"/>
              <a:gd name="connsiteX10" fmla="*/ 574534 w 820509"/>
              <a:gd name="connsiteY10" fmla="*/ 227069 h 1336744"/>
              <a:gd name="connsiteX11" fmla="*/ 532918 w 820509"/>
              <a:gd name="connsiteY11" fmla="*/ 257356 h 1336744"/>
              <a:gd name="connsiteX12" fmla="*/ 758112 w 820509"/>
              <a:gd name="connsiteY12" fmla="*/ 672100 h 1336744"/>
              <a:gd name="connsiteX13" fmla="*/ 476667 w 820509"/>
              <a:gd name="connsiteY13" fmla="*/ 584409 h 1336744"/>
              <a:gd name="connsiteX14" fmla="*/ 783512 w 820509"/>
              <a:gd name="connsiteY14" fmla="*/ 703850 h 1336744"/>
              <a:gd name="connsiteX15" fmla="*/ 808912 w 820509"/>
              <a:gd name="connsiteY15" fmla="*/ 735600 h 1336744"/>
              <a:gd name="connsiteX16" fmla="*/ 815262 w 820509"/>
              <a:gd name="connsiteY16" fmla="*/ 754650 h 1336744"/>
              <a:gd name="connsiteX17" fmla="*/ 449169 w 820509"/>
              <a:gd name="connsiteY17" fmla="*/ 832808 h 1336744"/>
              <a:gd name="connsiteX18" fmla="*/ 796212 w 820509"/>
              <a:gd name="connsiteY18" fmla="*/ 818150 h 1336744"/>
              <a:gd name="connsiteX19" fmla="*/ 789862 w 820509"/>
              <a:gd name="connsiteY19" fmla="*/ 837200 h 1336744"/>
              <a:gd name="connsiteX20" fmla="*/ 770812 w 820509"/>
              <a:gd name="connsiteY20" fmla="*/ 875300 h 1336744"/>
              <a:gd name="connsiteX21" fmla="*/ 764462 w 820509"/>
              <a:gd name="connsiteY21" fmla="*/ 919750 h 1336744"/>
              <a:gd name="connsiteX22" fmla="*/ 758112 w 820509"/>
              <a:gd name="connsiteY22" fmla="*/ 938800 h 1336744"/>
              <a:gd name="connsiteX23" fmla="*/ 751762 w 820509"/>
              <a:gd name="connsiteY23" fmla="*/ 983250 h 1336744"/>
              <a:gd name="connsiteX24" fmla="*/ 739062 w 820509"/>
              <a:gd name="connsiteY24" fmla="*/ 1021350 h 1336744"/>
              <a:gd name="connsiteX25" fmla="*/ 732712 w 820509"/>
              <a:gd name="connsiteY25" fmla="*/ 1040400 h 1336744"/>
              <a:gd name="connsiteX26" fmla="*/ 460261 w 820509"/>
              <a:gd name="connsiteY26" fmla="*/ 1295644 h 1336744"/>
              <a:gd name="connsiteX27" fmla="*/ 121148 w 820509"/>
              <a:gd name="connsiteY27" fmla="*/ 1314695 h 1336744"/>
              <a:gd name="connsiteX28" fmla="*/ 117 w 820509"/>
              <a:gd name="connsiteY28" fmla="*/ 1079471 h 1336744"/>
              <a:gd name="connsiteX29" fmla="*/ 107331 w 820509"/>
              <a:gd name="connsiteY29" fmla="*/ 1036725 h 1336744"/>
              <a:gd name="connsiteX30" fmla="*/ 107414 w 820509"/>
              <a:gd name="connsiteY30" fmla="*/ 1010572 h 1336744"/>
              <a:gd name="connsiteX0" fmla="*/ 107414 w 820509"/>
              <a:gd name="connsiteY0" fmla="*/ 1010572 h 1336744"/>
              <a:gd name="connsiteX1" fmla="*/ 110412 w 820509"/>
              <a:gd name="connsiteY1" fmla="*/ 1269000 h 1336744"/>
              <a:gd name="connsiteX2" fmla="*/ 97712 w 820509"/>
              <a:gd name="connsiteY2" fmla="*/ 94250 h 1336744"/>
              <a:gd name="connsiteX3" fmla="*/ 104062 w 820509"/>
              <a:gd name="connsiteY3" fmla="*/ 24400 h 1336744"/>
              <a:gd name="connsiteX4" fmla="*/ 345362 w 820509"/>
              <a:gd name="connsiteY4" fmla="*/ 18050 h 1336744"/>
              <a:gd name="connsiteX5" fmla="*/ 637462 w 820509"/>
              <a:gd name="connsiteY5" fmla="*/ 18050 h 1336744"/>
              <a:gd name="connsiteX6" fmla="*/ 694612 w 820509"/>
              <a:gd name="connsiteY6" fmla="*/ 24400 h 1336744"/>
              <a:gd name="connsiteX7" fmla="*/ 713662 w 820509"/>
              <a:gd name="connsiteY7" fmla="*/ 18050 h 1336744"/>
              <a:gd name="connsiteX8" fmla="*/ 663761 w 820509"/>
              <a:gd name="connsiteY8" fmla="*/ 58108 h 1336744"/>
              <a:gd name="connsiteX9" fmla="*/ 616150 w 820509"/>
              <a:gd name="connsiteY9" fmla="*/ 142836 h 1336744"/>
              <a:gd name="connsiteX10" fmla="*/ 574534 w 820509"/>
              <a:gd name="connsiteY10" fmla="*/ 227069 h 1336744"/>
              <a:gd name="connsiteX11" fmla="*/ 532918 w 820509"/>
              <a:gd name="connsiteY11" fmla="*/ 257356 h 1336744"/>
              <a:gd name="connsiteX12" fmla="*/ 482309 w 820509"/>
              <a:gd name="connsiteY12" fmla="*/ 486708 h 1336744"/>
              <a:gd name="connsiteX13" fmla="*/ 476667 w 820509"/>
              <a:gd name="connsiteY13" fmla="*/ 584409 h 1336744"/>
              <a:gd name="connsiteX14" fmla="*/ 783512 w 820509"/>
              <a:gd name="connsiteY14" fmla="*/ 703850 h 1336744"/>
              <a:gd name="connsiteX15" fmla="*/ 808912 w 820509"/>
              <a:gd name="connsiteY15" fmla="*/ 735600 h 1336744"/>
              <a:gd name="connsiteX16" fmla="*/ 815262 w 820509"/>
              <a:gd name="connsiteY16" fmla="*/ 754650 h 1336744"/>
              <a:gd name="connsiteX17" fmla="*/ 449169 w 820509"/>
              <a:gd name="connsiteY17" fmla="*/ 832808 h 1336744"/>
              <a:gd name="connsiteX18" fmla="*/ 796212 w 820509"/>
              <a:gd name="connsiteY18" fmla="*/ 818150 h 1336744"/>
              <a:gd name="connsiteX19" fmla="*/ 789862 w 820509"/>
              <a:gd name="connsiteY19" fmla="*/ 837200 h 1336744"/>
              <a:gd name="connsiteX20" fmla="*/ 770812 w 820509"/>
              <a:gd name="connsiteY20" fmla="*/ 875300 h 1336744"/>
              <a:gd name="connsiteX21" fmla="*/ 764462 w 820509"/>
              <a:gd name="connsiteY21" fmla="*/ 919750 h 1336744"/>
              <a:gd name="connsiteX22" fmla="*/ 758112 w 820509"/>
              <a:gd name="connsiteY22" fmla="*/ 938800 h 1336744"/>
              <a:gd name="connsiteX23" fmla="*/ 751762 w 820509"/>
              <a:gd name="connsiteY23" fmla="*/ 983250 h 1336744"/>
              <a:gd name="connsiteX24" fmla="*/ 739062 w 820509"/>
              <a:gd name="connsiteY24" fmla="*/ 1021350 h 1336744"/>
              <a:gd name="connsiteX25" fmla="*/ 732712 w 820509"/>
              <a:gd name="connsiteY25" fmla="*/ 1040400 h 1336744"/>
              <a:gd name="connsiteX26" fmla="*/ 460261 w 820509"/>
              <a:gd name="connsiteY26" fmla="*/ 1295644 h 1336744"/>
              <a:gd name="connsiteX27" fmla="*/ 121148 w 820509"/>
              <a:gd name="connsiteY27" fmla="*/ 1314695 h 1336744"/>
              <a:gd name="connsiteX28" fmla="*/ 117 w 820509"/>
              <a:gd name="connsiteY28" fmla="*/ 1079471 h 1336744"/>
              <a:gd name="connsiteX29" fmla="*/ 107331 w 820509"/>
              <a:gd name="connsiteY29" fmla="*/ 1036725 h 1336744"/>
              <a:gd name="connsiteX30" fmla="*/ 107414 w 820509"/>
              <a:gd name="connsiteY30" fmla="*/ 1010572 h 1336744"/>
              <a:gd name="connsiteX0" fmla="*/ 107414 w 837368"/>
              <a:gd name="connsiteY0" fmla="*/ 1010572 h 1336744"/>
              <a:gd name="connsiteX1" fmla="*/ 110412 w 837368"/>
              <a:gd name="connsiteY1" fmla="*/ 1269000 h 1336744"/>
              <a:gd name="connsiteX2" fmla="*/ 97712 w 837368"/>
              <a:gd name="connsiteY2" fmla="*/ 94250 h 1336744"/>
              <a:gd name="connsiteX3" fmla="*/ 104062 w 837368"/>
              <a:gd name="connsiteY3" fmla="*/ 24400 h 1336744"/>
              <a:gd name="connsiteX4" fmla="*/ 345362 w 837368"/>
              <a:gd name="connsiteY4" fmla="*/ 18050 h 1336744"/>
              <a:gd name="connsiteX5" fmla="*/ 637462 w 837368"/>
              <a:gd name="connsiteY5" fmla="*/ 18050 h 1336744"/>
              <a:gd name="connsiteX6" fmla="*/ 694612 w 837368"/>
              <a:gd name="connsiteY6" fmla="*/ 24400 h 1336744"/>
              <a:gd name="connsiteX7" fmla="*/ 713662 w 837368"/>
              <a:gd name="connsiteY7" fmla="*/ 18050 h 1336744"/>
              <a:gd name="connsiteX8" fmla="*/ 663761 w 837368"/>
              <a:gd name="connsiteY8" fmla="*/ 58108 h 1336744"/>
              <a:gd name="connsiteX9" fmla="*/ 616150 w 837368"/>
              <a:gd name="connsiteY9" fmla="*/ 142836 h 1336744"/>
              <a:gd name="connsiteX10" fmla="*/ 574534 w 837368"/>
              <a:gd name="connsiteY10" fmla="*/ 227069 h 1336744"/>
              <a:gd name="connsiteX11" fmla="*/ 532918 w 837368"/>
              <a:gd name="connsiteY11" fmla="*/ 257356 h 1336744"/>
              <a:gd name="connsiteX12" fmla="*/ 482309 w 837368"/>
              <a:gd name="connsiteY12" fmla="*/ 486708 h 1336744"/>
              <a:gd name="connsiteX13" fmla="*/ 476667 w 837368"/>
              <a:gd name="connsiteY13" fmla="*/ 584409 h 1336744"/>
              <a:gd name="connsiteX14" fmla="*/ 447751 w 837368"/>
              <a:gd name="connsiteY14" fmla="*/ 703852 h 1336744"/>
              <a:gd name="connsiteX15" fmla="*/ 808912 w 837368"/>
              <a:gd name="connsiteY15" fmla="*/ 735600 h 1336744"/>
              <a:gd name="connsiteX16" fmla="*/ 815262 w 837368"/>
              <a:gd name="connsiteY16" fmla="*/ 754650 h 1336744"/>
              <a:gd name="connsiteX17" fmla="*/ 449169 w 837368"/>
              <a:gd name="connsiteY17" fmla="*/ 832808 h 1336744"/>
              <a:gd name="connsiteX18" fmla="*/ 796212 w 837368"/>
              <a:gd name="connsiteY18" fmla="*/ 818150 h 1336744"/>
              <a:gd name="connsiteX19" fmla="*/ 789862 w 837368"/>
              <a:gd name="connsiteY19" fmla="*/ 837200 h 1336744"/>
              <a:gd name="connsiteX20" fmla="*/ 770812 w 837368"/>
              <a:gd name="connsiteY20" fmla="*/ 875300 h 1336744"/>
              <a:gd name="connsiteX21" fmla="*/ 764462 w 837368"/>
              <a:gd name="connsiteY21" fmla="*/ 919750 h 1336744"/>
              <a:gd name="connsiteX22" fmla="*/ 758112 w 837368"/>
              <a:gd name="connsiteY22" fmla="*/ 938800 h 1336744"/>
              <a:gd name="connsiteX23" fmla="*/ 751762 w 837368"/>
              <a:gd name="connsiteY23" fmla="*/ 983250 h 1336744"/>
              <a:gd name="connsiteX24" fmla="*/ 739062 w 837368"/>
              <a:gd name="connsiteY24" fmla="*/ 1021350 h 1336744"/>
              <a:gd name="connsiteX25" fmla="*/ 732712 w 837368"/>
              <a:gd name="connsiteY25" fmla="*/ 1040400 h 1336744"/>
              <a:gd name="connsiteX26" fmla="*/ 460261 w 837368"/>
              <a:gd name="connsiteY26" fmla="*/ 1295644 h 1336744"/>
              <a:gd name="connsiteX27" fmla="*/ 121148 w 837368"/>
              <a:gd name="connsiteY27" fmla="*/ 1314695 h 1336744"/>
              <a:gd name="connsiteX28" fmla="*/ 117 w 837368"/>
              <a:gd name="connsiteY28" fmla="*/ 1079471 h 1336744"/>
              <a:gd name="connsiteX29" fmla="*/ 107331 w 837368"/>
              <a:gd name="connsiteY29" fmla="*/ 1036725 h 1336744"/>
              <a:gd name="connsiteX30" fmla="*/ 107414 w 837368"/>
              <a:gd name="connsiteY30" fmla="*/ 1010572 h 1336744"/>
              <a:gd name="connsiteX0" fmla="*/ 107414 w 820509"/>
              <a:gd name="connsiteY0" fmla="*/ 1010572 h 1336744"/>
              <a:gd name="connsiteX1" fmla="*/ 110412 w 820509"/>
              <a:gd name="connsiteY1" fmla="*/ 1269000 h 1336744"/>
              <a:gd name="connsiteX2" fmla="*/ 97712 w 820509"/>
              <a:gd name="connsiteY2" fmla="*/ 94250 h 1336744"/>
              <a:gd name="connsiteX3" fmla="*/ 104062 w 820509"/>
              <a:gd name="connsiteY3" fmla="*/ 24400 h 1336744"/>
              <a:gd name="connsiteX4" fmla="*/ 345362 w 820509"/>
              <a:gd name="connsiteY4" fmla="*/ 18050 h 1336744"/>
              <a:gd name="connsiteX5" fmla="*/ 637462 w 820509"/>
              <a:gd name="connsiteY5" fmla="*/ 18050 h 1336744"/>
              <a:gd name="connsiteX6" fmla="*/ 694612 w 820509"/>
              <a:gd name="connsiteY6" fmla="*/ 24400 h 1336744"/>
              <a:gd name="connsiteX7" fmla="*/ 713662 w 820509"/>
              <a:gd name="connsiteY7" fmla="*/ 18050 h 1336744"/>
              <a:gd name="connsiteX8" fmla="*/ 663761 w 820509"/>
              <a:gd name="connsiteY8" fmla="*/ 58108 h 1336744"/>
              <a:gd name="connsiteX9" fmla="*/ 616150 w 820509"/>
              <a:gd name="connsiteY9" fmla="*/ 142836 h 1336744"/>
              <a:gd name="connsiteX10" fmla="*/ 574534 w 820509"/>
              <a:gd name="connsiteY10" fmla="*/ 227069 h 1336744"/>
              <a:gd name="connsiteX11" fmla="*/ 532918 w 820509"/>
              <a:gd name="connsiteY11" fmla="*/ 257356 h 1336744"/>
              <a:gd name="connsiteX12" fmla="*/ 482309 w 820509"/>
              <a:gd name="connsiteY12" fmla="*/ 486708 h 1336744"/>
              <a:gd name="connsiteX13" fmla="*/ 476667 w 820509"/>
              <a:gd name="connsiteY13" fmla="*/ 584409 h 1336744"/>
              <a:gd name="connsiteX14" fmla="*/ 447751 w 820509"/>
              <a:gd name="connsiteY14" fmla="*/ 703852 h 1336744"/>
              <a:gd name="connsiteX15" fmla="*/ 808912 w 820509"/>
              <a:gd name="connsiteY15" fmla="*/ 735600 h 1336744"/>
              <a:gd name="connsiteX16" fmla="*/ 440529 w 820509"/>
              <a:gd name="connsiteY16" fmla="*/ 771504 h 1336744"/>
              <a:gd name="connsiteX17" fmla="*/ 449169 w 820509"/>
              <a:gd name="connsiteY17" fmla="*/ 832808 h 1336744"/>
              <a:gd name="connsiteX18" fmla="*/ 796212 w 820509"/>
              <a:gd name="connsiteY18" fmla="*/ 818150 h 1336744"/>
              <a:gd name="connsiteX19" fmla="*/ 789862 w 820509"/>
              <a:gd name="connsiteY19" fmla="*/ 837200 h 1336744"/>
              <a:gd name="connsiteX20" fmla="*/ 770812 w 820509"/>
              <a:gd name="connsiteY20" fmla="*/ 875300 h 1336744"/>
              <a:gd name="connsiteX21" fmla="*/ 764462 w 820509"/>
              <a:gd name="connsiteY21" fmla="*/ 919750 h 1336744"/>
              <a:gd name="connsiteX22" fmla="*/ 758112 w 820509"/>
              <a:gd name="connsiteY22" fmla="*/ 938800 h 1336744"/>
              <a:gd name="connsiteX23" fmla="*/ 751762 w 820509"/>
              <a:gd name="connsiteY23" fmla="*/ 983250 h 1336744"/>
              <a:gd name="connsiteX24" fmla="*/ 739062 w 820509"/>
              <a:gd name="connsiteY24" fmla="*/ 1021350 h 1336744"/>
              <a:gd name="connsiteX25" fmla="*/ 732712 w 820509"/>
              <a:gd name="connsiteY25" fmla="*/ 1040400 h 1336744"/>
              <a:gd name="connsiteX26" fmla="*/ 460261 w 820509"/>
              <a:gd name="connsiteY26" fmla="*/ 1295644 h 1336744"/>
              <a:gd name="connsiteX27" fmla="*/ 121148 w 820509"/>
              <a:gd name="connsiteY27" fmla="*/ 1314695 h 1336744"/>
              <a:gd name="connsiteX28" fmla="*/ 117 w 820509"/>
              <a:gd name="connsiteY28" fmla="*/ 1079471 h 1336744"/>
              <a:gd name="connsiteX29" fmla="*/ 107331 w 820509"/>
              <a:gd name="connsiteY29" fmla="*/ 1036725 h 1336744"/>
              <a:gd name="connsiteX30" fmla="*/ 107414 w 820509"/>
              <a:gd name="connsiteY30" fmla="*/ 1010572 h 1336744"/>
              <a:gd name="connsiteX0" fmla="*/ 107414 w 820509"/>
              <a:gd name="connsiteY0" fmla="*/ 1010572 h 1336744"/>
              <a:gd name="connsiteX1" fmla="*/ 110412 w 820509"/>
              <a:gd name="connsiteY1" fmla="*/ 1269000 h 1336744"/>
              <a:gd name="connsiteX2" fmla="*/ 97712 w 820509"/>
              <a:gd name="connsiteY2" fmla="*/ 94250 h 1336744"/>
              <a:gd name="connsiteX3" fmla="*/ 104062 w 820509"/>
              <a:gd name="connsiteY3" fmla="*/ 24400 h 1336744"/>
              <a:gd name="connsiteX4" fmla="*/ 345362 w 820509"/>
              <a:gd name="connsiteY4" fmla="*/ 18050 h 1336744"/>
              <a:gd name="connsiteX5" fmla="*/ 637462 w 820509"/>
              <a:gd name="connsiteY5" fmla="*/ 18050 h 1336744"/>
              <a:gd name="connsiteX6" fmla="*/ 694612 w 820509"/>
              <a:gd name="connsiteY6" fmla="*/ 24400 h 1336744"/>
              <a:gd name="connsiteX7" fmla="*/ 713662 w 820509"/>
              <a:gd name="connsiteY7" fmla="*/ 18050 h 1336744"/>
              <a:gd name="connsiteX8" fmla="*/ 663761 w 820509"/>
              <a:gd name="connsiteY8" fmla="*/ 58108 h 1336744"/>
              <a:gd name="connsiteX9" fmla="*/ 616150 w 820509"/>
              <a:gd name="connsiteY9" fmla="*/ 142836 h 1336744"/>
              <a:gd name="connsiteX10" fmla="*/ 574534 w 820509"/>
              <a:gd name="connsiteY10" fmla="*/ 227069 h 1336744"/>
              <a:gd name="connsiteX11" fmla="*/ 532918 w 820509"/>
              <a:gd name="connsiteY11" fmla="*/ 257356 h 1336744"/>
              <a:gd name="connsiteX12" fmla="*/ 482309 w 820509"/>
              <a:gd name="connsiteY12" fmla="*/ 486708 h 1336744"/>
              <a:gd name="connsiteX13" fmla="*/ 476667 w 820509"/>
              <a:gd name="connsiteY13" fmla="*/ 584409 h 1336744"/>
              <a:gd name="connsiteX14" fmla="*/ 447751 w 820509"/>
              <a:gd name="connsiteY14" fmla="*/ 703852 h 1336744"/>
              <a:gd name="connsiteX15" fmla="*/ 443173 w 820509"/>
              <a:gd name="connsiteY15" fmla="*/ 752456 h 1336744"/>
              <a:gd name="connsiteX16" fmla="*/ 440529 w 820509"/>
              <a:gd name="connsiteY16" fmla="*/ 771504 h 1336744"/>
              <a:gd name="connsiteX17" fmla="*/ 449169 w 820509"/>
              <a:gd name="connsiteY17" fmla="*/ 832808 h 1336744"/>
              <a:gd name="connsiteX18" fmla="*/ 796212 w 820509"/>
              <a:gd name="connsiteY18" fmla="*/ 818150 h 1336744"/>
              <a:gd name="connsiteX19" fmla="*/ 789862 w 820509"/>
              <a:gd name="connsiteY19" fmla="*/ 837200 h 1336744"/>
              <a:gd name="connsiteX20" fmla="*/ 770812 w 820509"/>
              <a:gd name="connsiteY20" fmla="*/ 875300 h 1336744"/>
              <a:gd name="connsiteX21" fmla="*/ 764462 w 820509"/>
              <a:gd name="connsiteY21" fmla="*/ 919750 h 1336744"/>
              <a:gd name="connsiteX22" fmla="*/ 758112 w 820509"/>
              <a:gd name="connsiteY22" fmla="*/ 938800 h 1336744"/>
              <a:gd name="connsiteX23" fmla="*/ 751762 w 820509"/>
              <a:gd name="connsiteY23" fmla="*/ 983250 h 1336744"/>
              <a:gd name="connsiteX24" fmla="*/ 739062 w 820509"/>
              <a:gd name="connsiteY24" fmla="*/ 1021350 h 1336744"/>
              <a:gd name="connsiteX25" fmla="*/ 732712 w 820509"/>
              <a:gd name="connsiteY25" fmla="*/ 1040400 h 1336744"/>
              <a:gd name="connsiteX26" fmla="*/ 460261 w 820509"/>
              <a:gd name="connsiteY26" fmla="*/ 1295644 h 1336744"/>
              <a:gd name="connsiteX27" fmla="*/ 121148 w 820509"/>
              <a:gd name="connsiteY27" fmla="*/ 1314695 h 1336744"/>
              <a:gd name="connsiteX28" fmla="*/ 117 w 820509"/>
              <a:gd name="connsiteY28" fmla="*/ 1079471 h 1336744"/>
              <a:gd name="connsiteX29" fmla="*/ 107331 w 820509"/>
              <a:gd name="connsiteY29" fmla="*/ 1036725 h 1336744"/>
              <a:gd name="connsiteX30" fmla="*/ 107414 w 820509"/>
              <a:gd name="connsiteY30" fmla="*/ 1010572 h 1336744"/>
              <a:gd name="connsiteX0" fmla="*/ 107414 w 796215"/>
              <a:gd name="connsiteY0" fmla="*/ 1010572 h 1336744"/>
              <a:gd name="connsiteX1" fmla="*/ 110412 w 796215"/>
              <a:gd name="connsiteY1" fmla="*/ 1269000 h 1336744"/>
              <a:gd name="connsiteX2" fmla="*/ 97712 w 796215"/>
              <a:gd name="connsiteY2" fmla="*/ 94250 h 1336744"/>
              <a:gd name="connsiteX3" fmla="*/ 104062 w 796215"/>
              <a:gd name="connsiteY3" fmla="*/ 24400 h 1336744"/>
              <a:gd name="connsiteX4" fmla="*/ 345362 w 796215"/>
              <a:gd name="connsiteY4" fmla="*/ 18050 h 1336744"/>
              <a:gd name="connsiteX5" fmla="*/ 637462 w 796215"/>
              <a:gd name="connsiteY5" fmla="*/ 18050 h 1336744"/>
              <a:gd name="connsiteX6" fmla="*/ 694612 w 796215"/>
              <a:gd name="connsiteY6" fmla="*/ 24400 h 1336744"/>
              <a:gd name="connsiteX7" fmla="*/ 713662 w 796215"/>
              <a:gd name="connsiteY7" fmla="*/ 18050 h 1336744"/>
              <a:gd name="connsiteX8" fmla="*/ 663761 w 796215"/>
              <a:gd name="connsiteY8" fmla="*/ 58108 h 1336744"/>
              <a:gd name="connsiteX9" fmla="*/ 616150 w 796215"/>
              <a:gd name="connsiteY9" fmla="*/ 142836 h 1336744"/>
              <a:gd name="connsiteX10" fmla="*/ 574534 w 796215"/>
              <a:gd name="connsiteY10" fmla="*/ 227069 h 1336744"/>
              <a:gd name="connsiteX11" fmla="*/ 532918 w 796215"/>
              <a:gd name="connsiteY11" fmla="*/ 257356 h 1336744"/>
              <a:gd name="connsiteX12" fmla="*/ 482309 w 796215"/>
              <a:gd name="connsiteY12" fmla="*/ 486708 h 1336744"/>
              <a:gd name="connsiteX13" fmla="*/ 476667 w 796215"/>
              <a:gd name="connsiteY13" fmla="*/ 584409 h 1336744"/>
              <a:gd name="connsiteX14" fmla="*/ 447751 w 796215"/>
              <a:gd name="connsiteY14" fmla="*/ 703852 h 1336744"/>
              <a:gd name="connsiteX15" fmla="*/ 443173 w 796215"/>
              <a:gd name="connsiteY15" fmla="*/ 752456 h 1336744"/>
              <a:gd name="connsiteX16" fmla="*/ 440529 w 796215"/>
              <a:gd name="connsiteY16" fmla="*/ 771504 h 1336744"/>
              <a:gd name="connsiteX17" fmla="*/ 449169 w 796215"/>
              <a:gd name="connsiteY17" fmla="*/ 832808 h 1336744"/>
              <a:gd name="connsiteX18" fmla="*/ 796212 w 796215"/>
              <a:gd name="connsiteY18" fmla="*/ 818150 h 1336744"/>
              <a:gd name="connsiteX19" fmla="*/ 442110 w 796215"/>
              <a:gd name="connsiteY19" fmla="*/ 876528 h 1336744"/>
              <a:gd name="connsiteX20" fmla="*/ 770812 w 796215"/>
              <a:gd name="connsiteY20" fmla="*/ 875300 h 1336744"/>
              <a:gd name="connsiteX21" fmla="*/ 764462 w 796215"/>
              <a:gd name="connsiteY21" fmla="*/ 919750 h 1336744"/>
              <a:gd name="connsiteX22" fmla="*/ 758112 w 796215"/>
              <a:gd name="connsiteY22" fmla="*/ 938800 h 1336744"/>
              <a:gd name="connsiteX23" fmla="*/ 751762 w 796215"/>
              <a:gd name="connsiteY23" fmla="*/ 983250 h 1336744"/>
              <a:gd name="connsiteX24" fmla="*/ 739062 w 796215"/>
              <a:gd name="connsiteY24" fmla="*/ 1021350 h 1336744"/>
              <a:gd name="connsiteX25" fmla="*/ 732712 w 796215"/>
              <a:gd name="connsiteY25" fmla="*/ 1040400 h 1336744"/>
              <a:gd name="connsiteX26" fmla="*/ 460261 w 796215"/>
              <a:gd name="connsiteY26" fmla="*/ 1295644 h 1336744"/>
              <a:gd name="connsiteX27" fmla="*/ 121148 w 796215"/>
              <a:gd name="connsiteY27" fmla="*/ 1314695 h 1336744"/>
              <a:gd name="connsiteX28" fmla="*/ 117 w 796215"/>
              <a:gd name="connsiteY28" fmla="*/ 1079471 h 1336744"/>
              <a:gd name="connsiteX29" fmla="*/ 107331 w 796215"/>
              <a:gd name="connsiteY29" fmla="*/ 1036725 h 1336744"/>
              <a:gd name="connsiteX30" fmla="*/ 107414 w 796215"/>
              <a:gd name="connsiteY30" fmla="*/ 1010572 h 1336744"/>
              <a:gd name="connsiteX0" fmla="*/ 107414 w 771450"/>
              <a:gd name="connsiteY0" fmla="*/ 1010572 h 1336744"/>
              <a:gd name="connsiteX1" fmla="*/ 110412 w 771450"/>
              <a:gd name="connsiteY1" fmla="*/ 1269000 h 1336744"/>
              <a:gd name="connsiteX2" fmla="*/ 97712 w 771450"/>
              <a:gd name="connsiteY2" fmla="*/ 94250 h 1336744"/>
              <a:gd name="connsiteX3" fmla="*/ 104062 w 771450"/>
              <a:gd name="connsiteY3" fmla="*/ 24400 h 1336744"/>
              <a:gd name="connsiteX4" fmla="*/ 345362 w 771450"/>
              <a:gd name="connsiteY4" fmla="*/ 18050 h 1336744"/>
              <a:gd name="connsiteX5" fmla="*/ 637462 w 771450"/>
              <a:gd name="connsiteY5" fmla="*/ 18050 h 1336744"/>
              <a:gd name="connsiteX6" fmla="*/ 694612 w 771450"/>
              <a:gd name="connsiteY6" fmla="*/ 24400 h 1336744"/>
              <a:gd name="connsiteX7" fmla="*/ 713662 w 771450"/>
              <a:gd name="connsiteY7" fmla="*/ 18050 h 1336744"/>
              <a:gd name="connsiteX8" fmla="*/ 663761 w 771450"/>
              <a:gd name="connsiteY8" fmla="*/ 58108 h 1336744"/>
              <a:gd name="connsiteX9" fmla="*/ 616150 w 771450"/>
              <a:gd name="connsiteY9" fmla="*/ 142836 h 1336744"/>
              <a:gd name="connsiteX10" fmla="*/ 574534 w 771450"/>
              <a:gd name="connsiteY10" fmla="*/ 227069 h 1336744"/>
              <a:gd name="connsiteX11" fmla="*/ 532918 w 771450"/>
              <a:gd name="connsiteY11" fmla="*/ 257356 h 1336744"/>
              <a:gd name="connsiteX12" fmla="*/ 482309 w 771450"/>
              <a:gd name="connsiteY12" fmla="*/ 486708 h 1336744"/>
              <a:gd name="connsiteX13" fmla="*/ 476667 w 771450"/>
              <a:gd name="connsiteY13" fmla="*/ 584409 h 1336744"/>
              <a:gd name="connsiteX14" fmla="*/ 447751 w 771450"/>
              <a:gd name="connsiteY14" fmla="*/ 703852 h 1336744"/>
              <a:gd name="connsiteX15" fmla="*/ 443173 w 771450"/>
              <a:gd name="connsiteY15" fmla="*/ 752456 h 1336744"/>
              <a:gd name="connsiteX16" fmla="*/ 440529 w 771450"/>
              <a:gd name="connsiteY16" fmla="*/ 771504 h 1336744"/>
              <a:gd name="connsiteX17" fmla="*/ 449169 w 771450"/>
              <a:gd name="connsiteY17" fmla="*/ 832808 h 1336744"/>
              <a:gd name="connsiteX18" fmla="*/ 430473 w 771450"/>
              <a:gd name="connsiteY18" fmla="*/ 857476 h 1336744"/>
              <a:gd name="connsiteX19" fmla="*/ 442110 w 771450"/>
              <a:gd name="connsiteY19" fmla="*/ 876528 h 1336744"/>
              <a:gd name="connsiteX20" fmla="*/ 770812 w 771450"/>
              <a:gd name="connsiteY20" fmla="*/ 875300 h 1336744"/>
              <a:gd name="connsiteX21" fmla="*/ 764462 w 771450"/>
              <a:gd name="connsiteY21" fmla="*/ 919750 h 1336744"/>
              <a:gd name="connsiteX22" fmla="*/ 758112 w 771450"/>
              <a:gd name="connsiteY22" fmla="*/ 938800 h 1336744"/>
              <a:gd name="connsiteX23" fmla="*/ 751762 w 771450"/>
              <a:gd name="connsiteY23" fmla="*/ 983250 h 1336744"/>
              <a:gd name="connsiteX24" fmla="*/ 739062 w 771450"/>
              <a:gd name="connsiteY24" fmla="*/ 1021350 h 1336744"/>
              <a:gd name="connsiteX25" fmla="*/ 732712 w 771450"/>
              <a:gd name="connsiteY25" fmla="*/ 1040400 h 1336744"/>
              <a:gd name="connsiteX26" fmla="*/ 460261 w 771450"/>
              <a:gd name="connsiteY26" fmla="*/ 1295644 h 1336744"/>
              <a:gd name="connsiteX27" fmla="*/ 121148 w 771450"/>
              <a:gd name="connsiteY27" fmla="*/ 1314695 h 1336744"/>
              <a:gd name="connsiteX28" fmla="*/ 117 w 771450"/>
              <a:gd name="connsiteY28" fmla="*/ 1079471 h 1336744"/>
              <a:gd name="connsiteX29" fmla="*/ 107331 w 771450"/>
              <a:gd name="connsiteY29" fmla="*/ 1036725 h 1336744"/>
              <a:gd name="connsiteX30" fmla="*/ 107414 w 771450"/>
              <a:gd name="connsiteY30" fmla="*/ 1010572 h 1336744"/>
              <a:gd name="connsiteX0" fmla="*/ 107414 w 786227"/>
              <a:gd name="connsiteY0" fmla="*/ 1010572 h 1336744"/>
              <a:gd name="connsiteX1" fmla="*/ 110412 w 786227"/>
              <a:gd name="connsiteY1" fmla="*/ 1269000 h 1336744"/>
              <a:gd name="connsiteX2" fmla="*/ 97712 w 786227"/>
              <a:gd name="connsiteY2" fmla="*/ 94250 h 1336744"/>
              <a:gd name="connsiteX3" fmla="*/ 104062 w 786227"/>
              <a:gd name="connsiteY3" fmla="*/ 24400 h 1336744"/>
              <a:gd name="connsiteX4" fmla="*/ 345362 w 786227"/>
              <a:gd name="connsiteY4" fmla="*/ 18050 h 1336744"/>
              <a:gd name="connsiteX5" fmla="*/ 637462 w 786227"/>
              <a:gd name="connsiteY5" fmla="*/ 18050 h 1336744"/>
              <a:gd name="connsiteX6" fmla="*/ 694612 w 786227"/>
              <a:gd name="connsiteY6" fmla="*/ 24400 h 1336744"/>
              <a:gd name="connsiteX7" fmla="*/ 713662 w 786227"/>
              <a:gd name="connsiteY7" fmla="*/ 18050 h 1336744"/>
              <a:gd name="connsiteX8" fmla="*/ 663761 w 786227"/>
              <a:gd name="connsiteY8" fmla="*/ 58108 h 1336744"/>
              <a:gd name="connsiteX9" fmla="*/ 616150 w 786227"/>
              <a:gd name="connsiteY9" fmla="*/ 142836 h 1336744"/>
              <a:gd name="connsiteX10" fmla="*/ 574534 w 786227"/>
              <a:gd name="connsiteY10" fmla="*/ 227069 h 1336744"/>
              <a:gd name="connsiteX11" fmla="*/ 532918 w 786227"/>
              <a:gd name="connsiteY11" fmla="*/ 257356 h 1336744"/>
              <a:gd name="connsiteX12" fmla="*/ 482309 w 786227"/>
              <a:gd name="connsiteY12" fmla="*/ 486708 h 1336744"/>
              <a:gd name="connsiteX13" fmla="*/ 476667 w 786227"/>
              <a:gd name="connsiteY13" fmla="*/ 584409 h 1336744"/>
              <a:gd name="connsiteX14" fmla="*/ 447751 w 786227"/>
              <a:gd name="connsiteY14" fmla="*/ 703852 h 1336744"/>
              <a:gd name="connsiteX15" fmla="*/ 443173 w 786227"/>
              <a:gd name="connsiteY15" fmla="*/ 752456 h 1336744"/>
              <a:gd name="connsiteX16" fmla="*/ 440529 w 786227"/>
              <a:gd name="connsiteY16" fmla="*/ 771504 h 1336744"/>
              <a:gd name="connsiteX17" fmla="*/ 449169 w 786227"/>
              <a:gd name="connsiteY17" fmla="*/ 832808 h 1336744"/>
              <a:gd name="connsiteX18" fmla="*/ 430473 w 786227"/>
              <a:gd name="connsiteY18" fmla="*/ 857476 h 1336744"/>
              <a:gd name="connsiteX19" fmla="*/ 442110 w 786227"/>
              <a:gd name="connsiteY19" fmla="*/ 876528 h 1336744"/>
              <a:gd name="connsiteX20" fmla="*/ 447043 w 786227"/>
              <a:gd name="connsiteY20" fmla="*/ 998898 h 1336744"/>
              <a:gd name="connsiteX21" fmla="*/ 764462 w 786227"/>
              <a:gd name="connsiteY21" fmla="*/ 919750 h 1336744"/>
              <a:gd name="connsiteX22" fmla="*/ 758112 w 786227"/>
              <a:gd name="connsiteY22" fmla="*/ 938800 h 1336744"/>
              <a:gd name="connsiteX23" fmla="*/ 751762 w 786227"/>
              <a:gd name="connsiteY23" fmla="*/ 983250 h 1336744"/>
              <a:gd name="connsiteX24" fmla="*/ 739062 w 786227"/>
              <a:gd name="connsiteY24" fmla="*/ 1021350 h 1336744"/>
              <a:gd name="connsiteX25" fmla="*/ 732712 w 786227"/>
              <a:gd name="connsiteY25" fmla="*/ 1040400 h 1336744"/>
              <a:gd name="connsiteX26" fmla="*/ 460261 w 786227"/>
              <a:gd name="connsiteY26" fmla="*/ 1295644 h 1336744"/>
              <a:gd name="connsiteX27" fmla="*/ 121148 w 786227"/>
              <a:gd name="connsiteY27" fmla="*/ 1314695 h 1336744"/>
              <a:gd name="connsiteX28" fmla="*/ 117 w 786227"/>
              <a:gd name="connsiteY28" fmla="*/ 1079471 h 1336744"/>
              <a:gd name="connsiteX29" fmla="*/ 107331 w 786227"/>
              <a:gd name="connsiteY29" fmla="*/ 1036725 h 1336744"/>
              <a:gd name="connsiteX30" fmla="*/ 107414 w 786227"/>
              <a:gd name="connsiteY30" fmla="*/ 1010572 h 1336744"/>
              <a:gd name="connsiteX0" fmla="*/ 107414 w 769580"/>
              <a:gd name="connsiteY0" fmla="*/ 1010572 h 1336744"/>
              <a:gd name="connsiteX1" fmla="*/ 110412 w 769580"/>
              <a:gd name="connsiteY1" fmla="*/ 1269000 h 1336744"/>
              <a:gd name="connsiteX2" fmla="*/ 97712 w 769580"/>
              <a:gd name="connsiteY2" fmla="*/ 94250 h 1336744"/>
              <a:gd name="connsiteX3" fmla="*/ 104062 w 769580"/>
              <a:gd name="connsiteY3" fmla="*/ 24400 h 1336744"/>
              <a:gd name="connsiteX4" fmla="*/ 345362 w 769580"/>
              <a:gd name="connsiteY4" fmla="*/ 18050 h 1336744"/>
              <a:gd name="connsiteX5" fmla="*/ 637462 w 769580"/>
              <a:gd name="connsiteY5" fmla="*/ 18050 h 1336744"/>
              <a:gd name="connsiteX6" fmla="*/ 694612 w 769580"/>
              <a:gd name="connsiteY6" fmla="*/ 24400 h 1336744"/>
              <a:gd name="connsiteX7" fmla="*/ 713662 w 769580"/>
              <a:gd name="connsiteY7" fmla="*/ 18050 h 1336744"/>
              <a:gd name="connsiteX8" fmla="*/ 663761 w 769580"/>
              <a:gd name="connsiteY8" fmla="*/ 58108 h 1336744"/>
              <a:gd name="connsiteX9" fmla="*/ 616150 w 769580"/>
              <a:gd name="connsiteY9" fmla="*/ 142836 h 1336744"/>
              <a:gd name="connsiteX10" fmla="*/ 574534 w 769580"/>
              <a:gd name="connsiteY10" fmla="*/ 227069 h 1336744"/>
              <a:gd name="connsiteX11" fmla="*/ 532918 w 769580"/>
              <a:gd name="connsiteY11" fmla="*/ 257356 h 1336744"/>
              <a:gd name="connsiteX12" fmla="*/ 482309 w 769580"/>
              <a:gd name="connsiteY12" fmla="*/ 486708 h 1336744"/>
              <a:gd name="connsiteX13" fmla="*/ 476667 w 769580"/>
              <a:gd name="connsiteY13" fmla="*/ 584409 h 1336744"/>
              <a:gd name="connsiteX14" fmla="*/ 447751 w 769580"/>
              <a:gd name="connsiteY14" fmla="*/ 703852 h 1336744"/>
              <a:gd name="connsiteX15" fmla="*/ 443173 w 769580"/>
              <a:gd name="connsiteY15" fmla="*/ 752456 h 1336744"/>
              <a:gd name="connsiteX16" fmla="*/ 440529 w 769580"/>
              <a:gd name="connsiteY16" fmla="*/ 771504 h 1336744"/>
              <a:gd name="connsiteX17" fmla="*/ 449169 w 769580"/>
              <a:gd name="connsiteY17" fmla="*/ 832808 h 1336744"/>
              <a:gd name="connsiteX18" fmla="*/ 430473 w 769580"/>
              <a:gd name="connsiteY18" fmla="*/ 857476 h 1336744"/>
              <a:gd name="connsiteX19" fmla="*/ 442110 w 769580"/>
              <a:gd name="connsiteY19" fmla="*/ 876528 h 1336744"/>
              <a:gd name="connsiteX20" fmla="*/ 447043 w 769580"/>
              <a:gd name="connsiteY20" fmla="*/ 998898 h 1336744"/>
              <a:gd name="connsiteX21" fmla="*/ 764462 w 769580"/>
              <a:gd name="connsiteY21" fmla="*/ 919750 h 1336744"/>
              <a:gd name="connsiteX22" fmla="*/ 470317 w 769580"/>
              <a:gd name="connsiteY22" fmla="*/ 1079251 h 1336744"/>
              <a:gd name="connsiteX23" fmla="*/ 751762 w 769580"/>
              <a:gd name="connsiteY23" fmla="*/ 983250 h 1336744"/>
              <a:gd name="connsiteX24" fmla="*/ 739062 w 769580"/>
              <a:gd name="connsiteY24" fmla="*/ 1021350 h 1336744"/>
              <a:gd name="connsiteX25" fmla="*/ 732712 w 769580"/>
              <a:gd name="connsiteY25" fmla="*/ 1040400 h 1336744"/>
              <a:gd name="connsiteX26" fmla="*/ 460261 w 769580"/>
              <a:gd name="connsiteY26" fmla="*/ 1295644 h 1336744"/>
              <a:gd name="connsiteX27" fmla="*/ 121148 w 769580"/>
              <a:gd name="connsiteY27" fmla="*/ 1314695 h 1336744"/>
              <a:gd name="connsiteX28" fmla="*/ 117 w 769580"/>
              <a:gd name="connsiteY28" fmla="*/ 1079471 h 1336744"/>
              <a:gd name="connsiteX29" fmla="*/ 107331 w 769580"/>
              <a:gd name="connsiteY29" fmla="*/ 1036725 h 1336744"/>
              <a:gd name="connsiteX30" fmla="*/ 107414 w 769580"/>
              <a:gd name="connsiteY30" fmla="*/ 1010572 h 1336744"/>
              <a:gd name="connsiteX0" fmla="*/ 107414 w 769580"/>
              <a:gd name="connsiteY0" fmla="*/ 1010572 h 1330943"/>
              <a:gd name="connsiteX1" fmla="*/ 110412 w 769580"/>
              <a:gd name="connsiteY1" fmla="*/ 1269000 h 1330943"/>
              <a:gd name="connsiteX2" fmla="*/ 97712 w 769580"/>
              <a:gd name="connsiteY2" fmla="*/ 94250 h 1330943"/>
              <a:gd name="connsiteX3" fmla="*/ 104062 w 769580"/>
              <a:gd name="connsiteY3" fmla="*/ 24400 h 1330943"/>
              <a:gd name="connsiteX4" fmla="*/ 345362 w 769580"/>
              <a:gd name="connsiteY4" fmla="*/ 18050 h 1330943"/>
              <a:gd name="connsiteX5" fmla="*/ 637462 w 769580"/>
              <a:gd name="connsiteY5" fmla="*/ 18050 h 1330943"/>
              <a:gd name="connsiteX6" fmla="*/ 694612 w 769580"/>
              <a:gd name="connsiteY6" fmla="*/ 24400 h 1330943"/>
              <a:gd name="connsiteX7" fmla="*/ 713662 w 769580"/>
              <a:gd name="connsiteY7" fmla="*/ 18050 h 1330943"/>
              <a:gd name="connsiteX8" fmla="*/ 663761 w 769580"/>
              <a:gd name="connsiteY8" fmla="*/ 58108 h 1330943"/>
              <a:gd name="connsiteX9" fmla="*/ 616150 w 769580"/>
              <a:gd name="connsiteY9" fmla="*/ 142836 h 1330943"/>
              <a:gd name="connsiteX10" fmla="*/ 574534 w 769580"/>
              <a:gd name="connsiteY10" fmla="*/ 227069 h 1330943"/>
              <a:gd name="connsiteX11" fmla="*/ 532918 w 769580"/>
              <a:gd name="connsiteY11" fmla="*/ 257356 h 1330943"/>
              <a:gd name="connsiteX12" fmla="*/ 482309 w 769580"/>
              <a:gd name="connsiteY12" fmla="*/ 486708 h 1330943"/>
              <a:gd name="connsiteX13" fmla="*/ 476667 w 769580"/>
              <a:gd name="connsiteY13" fmla="*/ 584409 h 1330943"/>
              <a:gd name="connsiteX14" fmla="*/ 447751 w 769580"/>
              <a:gd name="connsiteY14" fmla="*/ 703852 h 1330943"/>
              <a:gd name="connsiteX15" fmla="*/ 443173 w 769580"/>
              <a:gd name="connsiteY15" fmla="*/ 752456 h 1330943"/>
              <a:gd name="connsiteX16" fmla="*/ 440529 w 769580"/>
              <a:gd name="connsiteY16" fmla="*/ 771504 h 1330943"/>
              <a:gd name="connsiteX17" fmla="*/ 449169 w 769580"/>
              <a:gd name="connsiteY17" fmla="*/ 832808 h 1330943"/>
              <a:gd name="connsiteX18" fmla="*/ 430473 w 769580"/>
              <a:gd name="connsiteY18" fmla="*/ 857476 h 1330943"/>
              <a:gd name="connsiteX19" fmla="*/ 442110 w 769580"/>
              <a:gd name="connsiteY19" fmla="*/ 876528 h 1330943"/>
              <a:gd name="connsiteX20" fmla="*/ 447043 w 769580"/>
              <a:gd name="connsiteY20" fmla="*/ 998898 h 1330943"/>
              <a:gd name="connsiteX21" fmla="*/ 764462 w 769580"/>
              <a:gd name="connsiteY21" fmla="*/ 919750 h 1330943"/>
              <a:gd name="connsiteX22" fmla="*/ 470317 w 769580"/>
              <a:gd name="connsiteY22" fmla="*/ 1079251 h 1330943"/>
              <a:gd name="connsiteX23" fmla="*/ 751762 w 769580"/>
              <a:gd name="connsiteY23" fmla="*/ 983250 h 1330943"/>
              <a:gd name="connsiteX24" fmla="*/ 739062 w 769580"/>
              <a:gd name="connsiteY24" fmla="*/ 1021350 h 1330943"/>
              <a:gd name="connsiteX25" fmla="*/ 477894 w 769580"/>
              <a:gd name="connsiteY25" fmla="*/ 1175232 h 1330943"/>
              <a:gd name="connsiteX26" fmla="*/ 460261 w 769580"/>
              <a:gd name="connsiteY26" fmla="*/ 1295644 h 1330943"/>
              <a:gd name="connsiteX27" fmla="*/ 121148 w 769580"/>
              <a:gd name="connsiteY27" fmla="*/ 1314695 h 1330943"/>
              <a:gd name="connsiteX28" fmla="*/ 117 w 769580"/>
              <a:gd name="connsiteY28" fmla="*/ 1079471 h 1330943"/>
              <a:gd name="connsiteX29" fmla="*/ 107331 w 769580"/>
              <a:gd name="connsiteY29" fmla="*/ 1036725 h 1330943"/>
              <a:gd name="connsiteX30" fmla="*/ 107414 w 769580"/>
              <a:gd name="connsiteY30" fmla="*/ 1010572 h 1330943"/>
              <a:gd name="connsiteX0" fmla="*/ 107414 w 764499"/>
              <a:gd name="connsiteY0" fmla="*/ 1010572 h 1330943"/>
              <a:gd name="connsiteX1" fmla="*/ 110412 w 764499"/>
              <a:gd name="connsiteY1" fmla="*/ 1269000 h 1330943"/>
              <a:gd name="connsiteX2" fmla="*/ 97712 w 764499"/>
              <a:gd name="connsiteY2" fmla="*/ 94250 h 1330943"/>
              <a:gd name="connsiteX3" fmla="*/ 104062 w 764499"/>
              <a:gd name="connsiteY3" fmla="*/ 24400 h 1330943"/>
              <a:gd name="connsiteX4" fmla="*/ 345362 w 764499"/>
              <a:gd name="connsiteY4" fmla="*/ 18050 h 1330943"/>
              <a:gd name="connsiteX5" fmla="*/ 637462 w 764499"/>
              <a:gd name="connsiteY5" fmla="*/ 18050 h 1330943"/>
              <a:gd name="connsiteX6" fmla="*/ 694612 w 764499"/>
              <a:gd name="connsiteY6" fmla="*/ 24400 h 1330943"/>
              <a:gd name="connsiteX7" fmla="*/ 713662 w 764499"/>
              <a:gd name="connsiteY7" fmla="*/ 18050 h 1330943"/>
              <a:gd name="connsiteX8" fmla="*/ 663761 w 764499"/>
              <a:gd name="connsiteY8" fmla="*/ 58108 h 1330943"/>
              <a:gd name="connsiteX9" fmla="*/ 616150 w 764499"/>
              <a:gd name="connsiteY9" fmla="*/ 142836 h 1330943"/>
              <a:gd name="connsiteX10" fmla="*/ 574534 w 764499"/>
              <a:gd name="connsiteY10" fmla="*/ 227069 h 1330943"/>
              <a:gd name="connsiteX11" fmla="*/ 532918 w 764499"/>
              <a:gd name="connsiteY11" fmla="*/ 257356 h 1330943"/>
              <a:gd name="connsiteX12" fmla="*/ 482309 w 764499"/>
              <a:gd name="connsiteY12" fmla="*/ 486708 h 1330943"/>
              <a:gd name="connsiteX13" fmla="*/ 476667 w 764499"/>
              <a:gd name="connsiteY13" fmla="*/ 584409 h 1330943"/>
              <a:gd name="connsiteX14" fmla="*/ 447751 w 764499"/>
              <a:gd name="connsiteY14" fmla="*/ 703852 h 1330943"/>
              <a:gd name="connsiteX15" fmla="*/ 443173 w 764499"/>
              <a:gd name="connsiteY15" fmla="*/ 752456 h 1330943"/>
              <a:gd name="connsiteX16" fmla="*/ 440529 w 764499"/>
              <a:gd name="connsiteY16" fmla="*/ 771504 h 1330943"/>
              <a:gd name="connsiteX17" fmla="*/ 449169 w 764499"/>
              <a:gd name="connsiteY17" fmla="*/ 832808 h 1330943"/>
              <a:gd name="connsiteX18" fmla="*/ 430473 w 764499"/>
              <a:gd name="connsiteY18" fmla="*/ 857476 h 1330943"/>
              <a:gd name="connsiteX19" fmla="*/ 442110 w 764499"/>
              <a:gd name="connsiteY19" fmla="*/ 876528 h 1330943"/>
              <a:gd name="connsiteX20" fmla="*/ 447043 w 764499"/>
              <a:gd name="connsiteY20" fmla="*/ 998898 h 1330943"/>
              <a:gd name="connsiteX21" fmla="*/ 764462 w 764499"/>
              <a:gd name="connsiteY21" fmla="*/ 919750 h 1330943"/>
              <a:gd name="connsiteX22" fmla="*/ 470317 w 764499"/>
              <a:gd name="connsiteY22" fmla="*/ 1079251 h 1330943"/>
              <a:gd name="connsiteX23" fmla="*/ 751762 w 764499"/>
              <a:gd name="connsiteY23" fmla="*/ 983250 h 1330943"/>
              <a:gd name="connsiteX24" fmla="*/ 481246 w 764499"/>
              <a:gd name="connsiteY24" fmla="*/ 1128092 h 1330943"/>
              <a:gd name="connsiteX25" fmla="*/ 477894 w 764499"/>
              <a:gd name="connsiteY25" fmla="*/ 1175232 h 1330943"/>
              <a:gd name="connsiteX26" fmla="*/ 460261 w 764499"/>
              <a:gd name="connsiteY26" fmla="*/ 1295644 h 1330943"/>
              <a:gd name="connsiteX27" fmla="*/ 121148 w 764499"/>
              <a:gd name="connsiteY27" fmla="*/ 1314695 h 1330943"/>
              <a:gd name="connsiteX28" fmla="*/ 117 w 764499"/>
              <a:gd name="connsiteY28" fmla="*/ 1079471 h 1330943"/>
              <a:gd name="connsiteX29" fmla="*/ 107331 w 764499"/>
              <a:gd name="connsiteY29" fmla="*/ 1036725 h 1330943"/>
              <a:gd name="connsiteX30" fmla="*/ 107414 w 764499"/>
              <a:gd name="connsiteY30" fmla="*/ 1010572 h 1330943"/>
              <a:gd name="connsiteX0" fmla="*/ 107414 w 764506"/>
              <a:gd name="connsiteY0" fmla="*/ 1010572 h 1330943"/>
              <a:gd name="connsiteX1" fmla="*/ 110412 w 764506"/>
              <a:gd name="connsiteY1" fmla="*/ 1269000 h 1330943"/>
              <a:gd name="connsiteX2" fmla="*/ 97712 w 764506"/>
              <a:gd name="connsiteY2" fmla="*/ 94250 h 1330943"/>
              <a:gd name="connsiteX3" fmla="*/ 104062 w 764506"/>
              <a:gd name="connsiteY3" fmla="*/ 24400 h 1330943"/>
              <a:gd name="connsiteX4" fmla="*/ 345362 w 764506"/>
              <a:gd name="connsiteY4" fmla="*/ 18050 h 1330943"/>
              <a:gd name="connsiteX5" fmla="*/ 637462 w 764506"/>
              <a:gd name="connsiteY5" fmla="*/ 18050 h 1330943"/>
              <a:gd name="connsiteX6" fmla="*/ 694612 w 764506"/>
              <a:gd name="connsiteY6" fmla="*/ 24400 h 1330943"/>
              <a:gd name="connsiteX7" fmla="*/ 713662 w 764506"/>
              <a:gd name="connsiteY7" fmla="*/ 18050 h 1330943"/>
              <a:gd name="connsiteX8" fmla="*/ 663761 w 764506"/>
              <a:gd name="connsiteY8" fmla="*/ 58108 h 1330943"/>
              <a:gd name="connsiteX9" fmla="*/ 616150 w 764506"/>
              <a:gd name="connsiteY9" fmla="*/ 142836 h 1330943"/>
              <a:gd name="connsiteX10" fmla="*/ 574534 w 764506"/>
              <a:gd name="connsiteY10" fmla="*/ 227069 h 1330943"/>
              <a:gd name="connsiteX11" fmla="*/ 532918 w 764506"/>
              <a:gd name="connsiteY11" fmla="*/ 257356 h 1330943"/>
              <a:gd name="connsiteX12" fmla="*/ 482309 w 764506"/>
              <a:gd name="connsiteY12" fmla="*/ 486708 h 1330943"/>
              <a:gd name="connsiteX13" fmla="*/ 476667 w 764506"/>
              <a:gd name="connsiteY13" fmla="*/ 584409 h 1330943"/>
              <a:gd name="connsiteX14" fmla="*/ 447751 w 764506"/>
              <a:gd name="connsiteY14" fmla="*/ 703852 h 1330943"/>
              <a:gd name="connsiteX15" fmla="*/ 443173 w 764506"/>
              <a:gd name="connsiteY15" fmla="*/ 752456 h 1330943"/>
              <a:gd name="connsiteX16" fmla="*/ 440529 w 764506"/>
              <a:gd name="connsiteY16" fmla="*/ 771504 h 1330943"/>
              <a:gd name="connsiteX17" fmla="*/ 449169 w 764506"/>
              <a:gd name="connsiteY17" fmla="*/ 832808 h 1330943"/>
              <a:gd name="connsiteX18" fmla="*/ 430473 w 764506"/>
              <a:gd name="connsiteY18" fmla="*/ 857476 h 1330943"/>
              <a:gd name="connsiteX19" fmla="*/ 442110 w 764506"/>
              <a:gd name="connsiteY19" fmla="*/ 876528 h 1330943"/>
              <a:gd name="connsiteX20" fmla="*/ 447043 w 764506"/>
              <a:gd name="connsiteY20" fmla="*/ 998898 h 1330943"/>
              <a:gd name="connsiteX21" fmla="*/ 764462 w 764506"/>
              <a:gd name="connsiteY21" fmla="*/ 919750 h 1330943"/>
              <a:gd name="connsiteX22" fmla="*/ 470317 w 764506"/>
              <a:gd name="connsiteY22" fmla="*/ 1079251 h 1330943"/>
              <a:gd name="connsiteX23" fmla="*/ 472961 w 764506"/>
              <a:gd name="connsiteY23" fmla="*/ 1089992 h 1330943"/>
              <a:gd name="connsiteX24" fmla="*/ 481246 w 764506"/>
              <a:gd name="connsiteY24" fmla="*/ 1128092 h 1330943"/>
              <a:gd name="connsiteX25" fmla="*/ 477894 w 764506"/>
              <a:gd name="connsiteY25" fmla="*/ 1175232 h 1330943"/>
              <a:gd name="connsiteX26" fmla="*/ 460261 w 764506"/>
              <a:gd name="connsiteY26" fmla="*/ 1295644 h 1330943"/>
              <a:gd name="connsiteX27" fmla="*/ 121148 w 764506"/>
              <a:gd name="connsiteY27" fmla="*/ 1314695 h 1330943"/>
              <a:gd name="connsiteX28" fmla="*/ 117 w 764506"/>
              <a:gd name="connsiteY28" fmla="*/ 1079471 h 1330943"/>
              <a:gd name="connsiteX29" fmla="*/ 107331 w 764506"/>
              <a:gd name="connsiteY29" fmla="*/ 1036725 h 1330943"/>
              <a:gd name="connsiteX30" fmla="*/ 107414 w 764506"/>
              <a:gd name="connsiteY30" fmla="*/ 1010572 h 1330943"/>
              <a:gd name="connsiteX0" fmla="*/ 107414 w 714338"/>
              <a:gd name="connsiteY0" fmla="*/ 1010572 h 1330943"/>
              <a:gd name="connsiteX1" fmla="*/ 110412 w 714338"/>
              <a:gd name="connsiteY1" fmla="*/ 1269000 h 1330943"/>
              <a:gd name="connsiteX2" fmla="*/ 97712 w 714338"/>
              <a:gd name="connsiteY2" fmla="*/ 94250 h 1330943"/>
              <a:gd name="connsiteX3" fmla="*/ 104062 w 714338"/>
              <a:gd name="connsiteY3" fmla="*/ 24400 h 1330943"/>
              <a:gd name="connsiteX4" fmla="*/ 345362 w 714338"/>
              <a:gd name="connsiteY4" fmla="*/ 18050 h 1330943"/>
              <a:gd name="connsiteX5" fmla="*/ 637462 w 714338"/>
              <a:gd name="connsiteY5" fmla="*/ 18050 h 1330943"/>
              <a:gd name="connsiteX6" fmla="*/ 694612 w 714338"/>
              <a:gd name="connsiteY6" fmla="*/ 24400 h 1330943"/>
              <a:gd name="connsiteX7" fmla="*/ 713662 w 714338"/>
              <a:gd name="connsiteY7" fmla="*/ 18050 h 1330943"/>
              <a:gd name="connsiteX8" fmla="*/ 663761 w 714338"/>
              <a:gd name="connsiteY8" fmla="*/ 58108 h 1330943"/>
              <a:gd name="connsiteX9" fmla="*/ 616150 w 714338"/>
              <a:gd name="connsiteY9" fmla="*/ 142836 h 1330943"/>
              <a:gd name="connsiteX10" fmla="*/ 574534 w 714338"/>
              <a:gd name="connsiteY10" fmla="*/ 227069 h 1330943"/>
              <a:gd name="connsiteX11" fmla="*/ 532918 w 714338"/>
              <a:gd name="connsiteY11" fmla="*/ 257356 h 1330943"/>
              <a:gd name="connsiteX12" fmla="*/ 482309 w 714338"/>
              <a:gd name="connsiteY12" fmla="*/ 486708 h 1330943"/>
              <a:gd name="connsiteX13" fmla="*/ 476667 w 714338"/>
              <a:gd name="connsiteY13" fmla="*/ 584409 h 1330943"/>
              <a:gd name="connsiteX14" fmla="*/ 447751 w 714338"/>
              <a:gd name="connsiteY14" fmla="*/ 703852 h 1330943"/>
              <a:gd name="connsiteX15" fmla="*/ 443173 w 714338"/>
              <a:gd name="connsiteY15" fmla="*/ 752456 h 1330943"/>
              <a:gd name="connsiteX16" fmla="*/ 440529 w 714338"/>
              <a:gd name="connsiteY16" fmla="*/ 771504 h 1330943"/>
              <a:gd name="connsiteX17" fmla="*/ 449169 w 714338"/>
              <a:gd name="connsiteY17" fmla="*/ 832808 h 1330943"/>
              <a:gd name="connsiteX18" fmla="*/ 430473 w 714338"/>
              <a:gd name="connsiteY18" fmla="*/ 857476 h 1330943"/>
              <a:gd name="connsiteX19" fmla="*/ 442110 w 714338"/>
              <a:gd name="connsiteY19" fmla="*/ 876528 h 1330943"/>
              <a:gd name="connsiteX20" fmla="*/ 447043 w 714338"/>
              <a:gd name="connsiteY20" fmla="*/ 998898 h 1330943"/>
              <a:gd name="connsiteX21" fmla="*/ 467674 w 714338"/>
              <a:gd name="connsiteY21" fmla="*/ 1009638 h 1330943"/>
              <a:gd name="connsiteX22" fmla="*/ 470317 w 714338"/>
              <a:gd name="connsiteY22" fmla="*/ 1079251 h 1330943"/>
              <a:gd name="connsiteX23" fmla="*/ 472961 w 714338"/>
              <a:gd name="connsiteY23" fmla="*/ 1089992 h 1330943"/>
              <a:gd name="connsiteX24" fmla="*/ 481246 w 714338"/>
              <a:gd name="connsiteY24" fmla="*/ 1128092 h 1330943"/>
              <a:gd name="connsiteX25" fmla="*/ 477894 w 714338"/>
              <a:gd name="connsiteY25" fmla="*/ 1175232 h 1330943"/>
              <a:gd name="connsiteX26" fmla="*/ 460261 w 714338"/>
              <a:gd name="connsiteY26" fmla="*/ 1295644 h 1330943"/>
              <a:gd name="connsiteX27" fmla="*/ 121148 w 714338"/>
              <a:gd name="connsiteY27" fmla="*/ 1314695 h 1330943"/>
              <a:gd name="connsiteX28" fmla="*/ 117 w 714338"/>
              <a:gd name="connsiteY28" fmla="*/ 1079471 h 1330943"/>
              <a:gd name="connsiteX29" fmla="*/ 107331 w 714338"/>
              <a:gd name="connsiteY29" fmla="*/ 1036725 h 1330943"/>
              <a:gd name="connsiteX30" fmla="*/ 107414 w 714338"/>
              <a:gd name="connsiteY30" fmla="*/ 1010572 h 1330943"/>
              <a:gd name="connsiteX0" fmla="*/ 107414 w 714338"/>
              <a:gd name="connsiteY0" fmla="*/ 1010572 h 1330943"/>
              <a:gd name="connsiteX1" fmla="*/ 110412 w 714338"/>
              <a:gd name="connsiteY1" fmla="*/ 1269000 h 1330943"/>
              <a:gd name="connsiteX2" fmla="*/ 97712 w 714338"/>
              <a:gd name="connsiteY2" fmla="*/ 94250 h 1330943"/>
              <a:gd name="connsiteX3" fmla="*/ 104062 w 714338"/>
              <a:gd name="connsiteY3" fmla="*/ 24400 h 1330943"/>
              <a:gd name="connsiteX4" fmla="*/ 345362 w 714338"/>
              <a:gd name="connsiteY4" fmla="*/ 18050 h 1330943"/>
              <a:gd name="connsiteX5" fmla="*/ 637462 w 714338"/>
              <a:gd name="connsiteY5" fmla="*/ 18050 h 1330943"/>
              <a:gd name="connsiteX6" fmla="*/ 694612 w 714338"/>
              <a:gd name="connsiteY6" fmla="*/ 24400 h 1330943"/>
              <a:gd name="connsiteX7" fmla="*/ 713662 w 714338"/>
              <a:gd name="connsiteY7" fmla="*/ 18050 h 1330943"/>
              <a:gd name="connsiteX8" fmla="*/ 663761 w 714338"/>
              <a:gd name="connsiteY8" fmla="*/ 58108 h 1330943"/>
              <a:gd name="connsiteX9" fmla="*/ 616150 w 714338"/>
              <a:gd name="connsiteY9" fmla="*/ 142836 h 1330943"/>
              <a:gd name="connsiteX10" fmla="*/ 574534 w 714338"/>
              <a:gd name="connsiteY10" fmla="*/ 227069 h 1330943"/>
              <a:gd name="connsiteX11" fmla="*/ 532918 w 714338"/>
              <a:gd name="connsiteY11" fmla="*/ 257356 h 1330943"/>
              <a:gd name="connsiteX12" fmla="*/ 482309 w 714338"/>
              <a:gd name="connsiteY12" fmla="*/ 486708 h 1330943"/>
              <a:gd name="connsiteX13" fmla="*/ 476667 w 714338"/>
              <a:gd name="connsiteY13" fmla="*/ 584409 h 1330943"/>
              <a:gd name="connsiteX14" fmla="*/ 447751 w 714338"/>
              <a:gd name="connsiteY14" fmla="*/ 703852 h 1330943"/>
              <a:gd name="connsiteX15" fmla="*/ 443173 w 714338"/>
              <a:gd name="connsiteY15" fmla="*/ 752456 h 1330943"/>
              <a:gd name="connsiteX16" fmla="*/ 440529 w 714338"/>
              <a:gd name="connsiteY16" fmla="*/ 771504 h 1330943"/>
              <a:gd name="connsiteX17" fmla="*/ 449169 w 714338"/>
              <a:gd name="connsiteY17" fmla="*/ 832808 h 1330943"/>
              <a:gd name="connsiteX18" fmla="*/ 430473 w 714338"/>
              <a:gd name="connsiteY18" fmla="*/ 857476 h 1330943"/>
              <a:gd name="connsiteX19" fmla="*/ 442110 w 714338"/>
              <a:gd name="connsiteY19" fmla="*/ 876528 h 1330943"/>
              <a:gd name="connsiteX20" fmla="*/ 456037 w 714338"/>
              <a:gd name="connsiteY20" fmla="*/ 959572 h 1330943"/>
              <a:gd name="connsiteX21" fmla="*/ 467674 w 714338"/>
              <a:gd name="connsiteY21" fmla="*/ 1009638 h 1330943"/>
              <a:gd name="connsiteX22" fmla="*/ 470317 w 714338"/>
              <a:gd name="connsiteY22" fmla="*/ 1079251 h 1330943"/>
              <a:gd name="connsiteX23" fmla="*/ 472961 w 714338"/>
              <a:gd name="connsiteY23" fmla="*/ 1089992 h 1330943"/>
              <a:gd name="connsiteX24" fmla="*/ 481246 w 714338"/>
              <a:gd name="connsiteY24" fmla="*/ 1128092 h 1330943"/>
              <a:gd name="connsiteX25" fmla="*/ 477894 w 714338"/>
              <a:gd name="connsiteY25" fmla="*/ 1175232 h 1330943"/>
              <a:gd name="connsiteX26" fmla="*/ 460261 w 714338"/>
              <a:gd name="connsiteY26" fmla="*/ 1295644 h 1330943"/>
              <a:gd name="connsiteX27" fmla="*/ 121148 w 714338"/>
              <a:gd name="connsiteY27" fmla="*/ 1314695 h 1330943"/>
              <a:gd name="connsiteX28" fmla="*/ 117 w 714338"/>
              <a:gd name="connsiteY28" fmla="*/ 1079471 h 1330943"/>
              <a:gd name="connsiteX29" fmla="*/ 107331 w 714338"/>
              <a:gd name="connsiteY29" fmla="*/ 1036725 h 1330943"/>
              <a:gd name="connsiteX30" fmla="*/ 107414 w 714338"/>
              <a:gd name="connsiteY30" fmla="*/ 1010572 h 1330943"/>
              <a:gd name="connsiteX0" fmla="*/ 107414 w 714338"/>
              <a:gd name="connsiteY0" fmla="*/ 1010572 h 1330943"/>
              <a:gd name="connsiteX1" fmla="*/ 110412 w 714338"/>
              <a:gd name="connsiteY1" fmla="*/ 1269000 h 1330943"/>
              <a:gd name="connsiteX2" fmla="*/ 97712 w 714338"/>
              <a:gd name="connsiteY2" fmla="*/ 94250 h 1330943"/>
              <a:gd name="connsiteX3" fmla="*/ 104062 w 714338"/>
              <a:gd name="connsiteY3" fmla="*/ 24400 h 1330943"/>
              <a:gd name="connsiteX4" fmla="*/ 345362 w 714338"/>
              <a:gd name="connsiteY4" fmla="*/ 18050 h 1330943"/>
              <a:gd name="connsiteX5" fmla="*/ 637462 w 714338"/>
              <a:gd name="connsiteY5" fmla="*/ 18050 h 1330943"/>
              <a:gd name="connsiteX6" fmla="*/ 694612 w 714338"/>
              <a:gd name="connsiteY6" fmla="*/ 24400 h 1330943"/>
              <a:gd name="connsiteX7" fmla="*/ 713662 w 714338"/>
              <a:gd name="connsiteY7" fmla="*/ 18050 h 1330943"/>
              <a:gd name="connsiteX8" fmla="*/ 663761 w 714338"/>
              <a:gd name="connsiteY8" fmla="*/ 58108 h 1330943"/>
              <a:gd name="connsiteX9" fmla="*/ 616150 w 714338"/>
              <a:gd name="connsiteY9" fmla="*/ 142836 h 1330943"/>
              <a:gd name="connsiteX10" fmla="*/ 574534 w 714338"/>
              <a:gd name="connsiteY10" fmla="*/ 227069 h 1330943"/>
              <a:gd name="connsiteX11" fmla="*/ 532918 w 714338"/>
              <a:gd name="connsiteY11" fmla="*/ 257356 h 1330943"/>
              <a:gd name="connsiteX12" fmla="*/ 482309 w 714338"/>
              <a:gd name="connsiteY12" fmla="*/ 486708 h 1330943"/>
              <a:gd name="connsiteX13" fmla="*/ 476667 w 714338"/>
              <a:gd name="connsiteY13" fmla="*/ 584409 h 1330943"/>
              <a:gd name="connsiteX14" fmla="*/ 447751 w 714338"/>
              <a:gd name="connsiteY14" fmla="*/ 703852 h 1330943"/>
              <a:gd name="connsiteX15" fmla="*/ 443173 w 714338"/>
              <a:gd name="connsiteY15" fmla="*/ 752456 h 1330943"/>
              <a:gd name="connsiteX16" fmla="*/ 440529 w 714338"/>
              <a:gd name="connsiteY16" fmla="*/ 771504 h 1330943"/>
              <a:gd name="connsiteX17" fmla="*/ 449169 w 714338"/>
              <a:gd name="connsiteY17" fmla="*/ 832808 h 1330943"/>
              <a:gd name="connsiteX18" fmla="*/ 430473 w 714338"/>
              <a:gd name="connsiteY18" fmla="*/ 857476 h 1330943"/>
              <a:gd name="connsiteX19" fmla="*/ 442110 w 714338"/>
              <a:gd name="connsiteY19" fmla="*/ 876528 h 1330943"/>
              <a:gd name="connsiteX20" fmla="*/ 456037 w 714338"/>
              <a:gd name="connsiteY20" fmla="*/ 959572 h 1330943"/>
              <a:gd name="connsiteX21" fmla="*/ 467674 w 714338"/>
              <a:gd name="connsiteY21" fmla="*/ 1009638 h 1330943"/>
              <a:gd name="connsiteX22" fmla="*/ 470317 w 714338"/>
              <a:gd name="connsiteY22" fmla="*/ 1079251 h 1330943"/>
              <a:gd name="connsiteX23" fmla="*/ 472961 w 714338"/>
              <a:gd name="connsiteY23" fmla="*/ 1089992 h 1330943"/>
              <a:gd name="connsiteX24" fmla="*/ 481246 w 714338"/>
              <a:gd name="connsiteY24" fmla="*/ 1128092 h 1330943"/>
              <a:gd name="connsiteX25" fmla="*/ 477894 w 714338"/>
              <a:gd name="connsiteY25" fmla="*/ 1175232 h 1330943"/>
              <a:gd name="connsiteX26" fmla="*/ 460261 w 714338"/>
              <a:gd name="connsiteY26" fmla="*/ 1295644 h 1330943"/>
              <a:gd name="connsiteX27" fmla="*/ 121148 w 714338"/>
              <a:gd name="connsiteY27" fmla="*/ 1314695 h 1330943"/>
              <a:gd name="connsiteX28" fmla="*/ 117 w 714338"/>
              <a:gd name="connsiteY28" fmla="*/ 1079471 h 1330943"/>
              <a:gd name="connsiteX29" fmla="*/ 107331 w 714338"/>
              <a:gd name="connsiteY29" fmla="*/ 1036725 h 1330943"/>
              <a:gd name="connsiteX30" fmla="*/ 107414 w 714338"/>
              <a:gd name="connsiteY30" fmla="*/ 1010572 h 1330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14338" h="1330943">
                <a:moveTo>
                  <a:pt x="107414" y="1010572"/>
                </a:moveTo>
                <a:cubicBezTo>
                  <a:pt x="108413" y="1096715"/>
                  <a:pt x="109413" y="1182857"/>
                  <a:pt x="110412" y="1269000"/>
                </a:cubicBezTo>
                <a:cubicBezTo>
                  <a:pt x="107131" y="1009762"/>
                  <a:pt x="97712" y="308294"/>
                  <a:pt x="97712" y="94250"/>
                </a:cubicBezTo>
                <a:cubicBezTo>
                  <a:pt x="97712" y="70871"/>
                  <a:pt x="81717" y="31276"/>
                  <a:pt x="104062" y="24400"/>
                </a:cubicBezTo>
                <a:cubicBezTo>
                  <a:pt x="180965" y="738"/>
                  <a:pt x="264929" y="20167"/>
                  <a:pt x="345362" y="18050"/>
                </a:cubicBezTo>
                <a:cubicBezTo>
                  <a:pt x="449940" y="-16809"/>
                  <a:pt x="369161" y="7731"/>
                  <a:pt x="637462" y="18050"/>
                </a:cubicBezTo>
                <a:cubicBezTo>
                  <a:pt x="656615" y="18787"/>
                  <a:pt x="675562" y="22283"/>
                  <a:pt x="694612" y="24400"/>
                </a:cubicBezTo>
                <a:lnTo>
                  <a:pt x="713662" y="18050"/>
                </a:lnTo>
                <a:cubicBezTo>
                  <a:pt x="720012" y="20167"/>
                  <a:pt x="680013" y="37310"/>
                  <a:pt x="663761" y="58108"/>
                </a:cubicBezTo>
                <a:cubicBezTo>
                  <a:pt x="647509" y="78906"/>
                  <a:pt x="631021" y="114676"/>
                  <a:pt x="616150" y="142836"/>
                </a:cubicBezTo>
                <a:cubicBezTo>
                  <a:pt x="601279" y="170996"/>
                  <a:pt x="588406" y="207982"/>
                  <a:pt x="574534" y="227069"/>
                </a:cubicBezTo>
                <a:cubicBezTo>
                  <a:pt x="560662" y="246156"/>
                  <a:pt x="530801" y="251006"/>
                  <a:pt x="532918" y="257356"/>
                </a:cubicBezTo>
                <a:cubicBezTo>
                  <a:pt x="535035" y="286989"/>
                  <a:pt x="491684" y="432199"/>
                  <a:pt x="482309" y="486708"/>
                </a:cubicBezTo>
                <a:cubicBezTo>
                  <a:pt x="472934" y="541217"/>
                  <a:pt x="482427" y="548218"/>
                  <a:pt x="476667" y="584409"/>
                </a:cubicBezTo>
                <a:cubicBezTo>
                  <a:pt x="470907" y="620600"/>
                  <a:pt x="441401" y="699619"/>
                  <a:pt x="447751" y="703852"/>
                </a:cubicBezTo>
                <a:cubicBezTo>
                  <a:pt x="463712" y="751735"/>
                  <a:pt x="444377" y="741181"/>
                  <a:pt x="443173" y="752456"/>
                </a:cubicBezTo>
                <a:cubicBezTo>
                  <a:pt x="441969" y="763731"/>
                  <a:pt x="438412" y="765154"/>
                  <a:pt x="440529" y="771504"/>
                </a:cubicBezTo>
                <a:cubicBezTo>
                  <a:pt x="438412" y="786321"/>
                  <a:pt x="450845" y="818479"/>
                  <a:pt x="449169" y="832808"/>
                </a:cubicBezTo>
                <a:cubicBezTo>
                  <a:pt x="447493" y="847137"/>
                  <a:pt x="431649" y="850189"/>
                  <a:pt x="430473" y="857476"/>
                </a:cubicBezTo>
                <a:cubicBezTo>
                  <a:pt x="429297" y="864763"/>
                  <a:pt x="437849" y="859512"/>
                  <a:pt x="442110" y="876528"/>
                </a:cubicBezTo>
                <a:cubicBezTo>
                  <a:pt x="446371" y="893544"/>
                  <a:pt x="471998" y="911689"/>
                  <a:pt x="456037" y="959572"/>
                </a:cubicBezTo>
                <a:cubicBezTo>
                  <a:pt x="453920" y="974389"/>
                  <a:pt x="465294" y="989692"/>
                  <a:pt x="467674" y="1009638"/>
                </a:cubicBezTo>
                <a:cubicBezTo>
                  <a:pt x="470054" y="1029585"/>
                  <a:pt x="469436" y="1065859"/>
                  <a:pt x="470317" y="1079251"/>
                </a:cubicBezTo>
                <a:cubicBezTo>
                  <a:pt x="471198" y="1092643"/>
                  <a:pt x="471140" y="1081852"/>
                  <a:pt x="472961" y="1089992"/>
                </a:cubicBezTo>
                <a:cubicBezTo>
                  <a:pt x="474782" y="1098132"/>
                  <a:pt x="485479" y="1115392"/>
                  <a:pt x="481246" y="1128092"/>
                </a:cubicBezTo>
                <a:lnTo>
                  <a:pt x="477894" y="1175232"/>
                </a:lnTo>
                <a:cubicBezTo>
                  <a:pt x="480011" y="1198515"/>
                  <a:pt x="519719" y="1272400"/>
                  <a:pt x="460261" y="1295644"/>
                </a:cubicBezTo>
                <a:cubicBezTo>
                  <a:pt x="400803" y="1318888"/>
                  <a:pt x="197839" y="1350724"/>
                  <a:pt x="121148" y="1314695"/>
                </a:cubicBezTo>
                <a:cubicBezTo>
                  <a:pt x="44457" y="1278666"/>
                  <a:pt x="3487" y="1318928"/>
                  <a:pt x="117" y="1079471"/>
                </a:cubicBezTo>
                <a:cubicBezTo>
                  <a:pt x="-4116" y="1085821"/>
                  <a:pt x="108278" y="1029152"/>
                  <a:pt x="107331" y="1036725"/>
                </a:cubicBezTo>
                <a:cubicBezTo>
                  <a:pt x="76391" y="1284246"/>
                  <a:pt x="169856" y="991522"/>
                  <a:pt x="107414" y="1010572"/>
                </a:cubicBezTo>
                <a:close/>
              </a:path>
            </a:pathLst>
          </a:custGeom>
          <a:solidFill>
            <a:srgbClr val="7030A0">
              <a:alpha val="50195"/>
            </a:srgbClr>
          </a:solidFill>
          <a:ln w="12700" cap="sq" cmpd="sng" algn="ctr">
            <a:solidFill>
              <a:srgbClr val="7030A0">
                <a:alpha val="50195"/>
              </a:srgbClr>
            </a:solidFill>
            <a:prstDash val="solid"/>
            <a:round/>
            <a:headEnd type="none" w="sm" len="sm"/>
            <a:tailEnd type="none" w="sm" len="sm"/>
          </a:ln>
        </p:spPr>
        <p:txBody>
          <a:bodyPr/>
          <a:lstStyle/>
          <a:p>
            <a:endParaRPr lang="en-US" dirty="0"/>
          </a:p>
        </p:txBody>
      </p:sp>
      <p:sp>
        <p:nvSpPr>
          <p:cNvPr id="13" name="Oval 12">
            <a:extLst>
              <a:ext uri="{FF2B5EF4-FFF2-40B4-BE49-F238E27FC236}">
                <a16:creationId xmlns="" xmlns:a16="http://schemas.microsoft.com/office/drawing/2014/main" id="{02FFA3E6-2F0A-41CB-AB9A-04C9FFD0A2D0}"/>
              </a:ext>
            </a:extLst>
          </p:cNvPr>
          <p:cNvSpPr>
            <a:spLocks noChangeArrowheads="1"/>
          </p:cNvSpPr>
          <p:nvPr/>
        </p:nvSpPr>
        <p:spPr bwMode="auto">
          <a:xfrm>
            <a:off x="2133600" y="1937997"/>
            <a:ext cx="242888" cy="261938"/>
          </a:xfrm>
          <a:prstGeom prst="ellipse">
            <a:avLst/>
          </a:prstGeom>
          <a:solidFill>
            <a:srgbClr val="FF0000"/>
          </a:solidFill>
          <a:ln w="12700" cap="sq" algn="ctr">
            <a:solidFill>
              <a:schemeClr val="tx1"/>
            </a:solidFill>
            <a:round/>
            <a:headEnd type="none" w="sm" len="sm"/>
            <a:tailEnd type="none" w="sm" len="sm"/>
          </a:ln>
        </p:spPr>
        <p:txBody>
          <a:bodyPr/>
          <a:lstStyle>
            <a:lvl1pPr>
              <a:spcBef>
                <a:spcPct val="100000"/>
              </a:spcBef>
              <a:buClr>
                <a:schemeClr val="tx1"/>
              </a:buClr>
              <a:buFont typeface="Wingdings" panose="05000000000000000000" pitchFamily="2" charset="2"/>
              <a:buChar char="§"/>
              <a:defRPr sz="2400">
                <a:solidFill>
                  <a:schemeClr val="tx1"/>
                </a:solidFill>
                <a:latin typeface="Verdana" panose="020B0604030504040204" pitchFamily="34" charset="0"/>
              </a:defRPr>
            </a:lvl1pPr>
            <a:lvl2pPr marL="742950" indent="-285750">
              <a:spcBef>
                <a:spcPct val="20000"/>
              </a:spcBef>
              <a:buClr>
                <a:schemeClr val="tx1"/>
              </a:buClr>
              <a:buFont typeface="Verdana" panose="020B0604030504040204" pitchFamily="34" charset="0"/>
              <a:buChar char="−"/>
              <a:defRPr sz="2200">
                <a:solidFill>
                  <a:schemeClr val="tx1"/>
                </a:solidFill>
                <a:latin typeface="Verdana" panose="020B0604030504040204" pitchFamily="34" charset="0"/>
              </a:defRPr>
            </a:lvl2pPr>
            <a:lvl3pPr marL="1143000" indent="-228600">
              <a:spcBef>
                <a:spcPct val="20000"/>
              </a:spcBef>
              <a:buClr>
                <a:schemeClr val="tx1"/>
              </a:buClr>
              <a:buFont typeface="Wingdings" panose="05000000000000000000" pitchFamily="2" charset="2"/>
              <a:buChar char="§"/>
              <a:defRPr sz="2000">
                <a:solidFill>
                  <a:schemeClr val="tx1"/>
                </a:solidFill>
                <a:latin typeface="Verdana" panose="020B0604030504040204" pitchFamily="34" charset="0"/>
              </a:defRPr>
            </a:lvl3pPr>
            <a:lvl4pPr marL="1600200" indent="-228600">
              <a:spcBef>
                <a:spcPct val="20000"/>
              </a:spcBef>
              <a:buClr>
                <a:schemeClr val="tx1"/>
              </a:buClr>
              <a:buFont typeface="Verdana" panose="020B0604030504040204" pitchFamily="34" charset="0"/>
              <a:buChar char="−"/>
              <a:defRPr>
                <a:solidFill>
                  <a:schemeClr val="tx1"/>
                </a:solidFill>
                <a:latin typeface="Verdana" panose="020B0604030504040204" pitchFamily="34" charset="0"/>
              </a:defRPr>
            </a:lvl4pPr>
            <a:lvl5pPr marL="2057400" indent="-228600">
              <a:spcBef>
                <a:spcPct val="20000"/>
              </a:spcBef>
              <a:buClr>
                <a:schemeClr val="tx1"/>
              </a:buClr>
              <a:buFont typeface="Wingdings" panose="05000000000000000000" pitchFamily="2" charset="2"/>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9pPr>
          </a:lstStyle>
          <a:p>
            <a:pPr eaLnBrk="1" hangingPunct="1">
              <a:spcBef>
                <a:spcPct val="0"/>
              </a:spcBef>
              <a:buClrTx/>
              <a:buFontTx/>
              <a:buNone/>
            </a:pPr>
            <a:endParaRPr lang="en-US" altLang="en-US" dirty="0">
              <a:latin typeface="Book Antiqua" panose="02040602050305030304" pitchFamily="18" charset="0"/>
            </a:endParaRPr>
          </a:p>
        </p:txBody>
      </p:sp>
      <p:sp>
        <p:nvSpPr>
          <p:cNvPr id="14" name="TextBox 14">
            <a:extLst>
              <a:ext uri="{FF2B5EF4-FFF2-40B4-BE49-F238E27FC236}">
                <a16:creationId xmlns="" xmlns:a16="http://schemas.microsoft.com/office/drawing/2014/main" id="{5EE2B414-44A6-459B-92E6-CD4CAB97D1BC}"/>
              </a:ext>
            </a:extLst>
          </p:cNvPr>
          <p:cNvSpPr txBox="1">
            <a:spLocks noChangeArrowheads="1"/>
          </p:cNvSpPr>
          <p:nvPr/>
        </p:nvSpPr>
        <p:spPr bwMode="auto">
          <a:xfrm>
            <a:off x="276948" y="2291095"/>
            <a:ext cx="865464" cy="1200329"/>
          </a:xfrm>
          <a:prstGeom prst="rect">
            <a:avLst/>
          </a:prstGeom>
          <a:solidFill>
            <a:schemeClr val="tx1"/>
          </a:solidFill>
          <a:ln>
            <a:noFill/>
          </a:ln>
        </p:spPr>
        <p:txBody>
          <a:bodyPr wrap="square">
            <a:spAutoFit/>
          </a:bodyPr>
          <a:lstStyle>
            <a:lvl1pPr>
              <a:spcBef>
                <a:spcPct val="100000"/>
              </a:spcBef>
              <a:buClr>
                <a:schemeClr val="tx1"/>
              </a:buClr>
              <a:buFont typeface="Wingdings" panose="05000000000000000000" pitchFamily="2" charset="2"/>
              <a:buChar char="§"/>
              <a:defRPr sz="2400">
                <a:solidFill>
                  <a:schemeClr val="tx1"/>
                </a:solidFill>
                <a:latin typeface="Verdana" panose="020B0604030504040204" pitchFamily="34" charset="0"/>
              </a:defRPr>
            </a:lvl1pPr>
            <a:lvl2pPr marL="742950" indent="-285750">
              <a:spcBef>
                <a:spcPct val="20000"/>
              </a:spcBef>
              <a:buClr>
                <a:schemeClr val="tx1"/>
              </a:buClr>
              <a:buFont typeface="Verdana" panose="020B0604030504040204" pitchFamily="34" charset="0"/>
              <a:buChar char="−"/>
              <a:defRPr sz="2200">
                <a:solidFill>
                  <a:schemeClr val="tx1"/>
                </a:solidFill>
                <a:latin typeface="Verdana" panose="020B0604030504040204" pitchFamily="34" charset="0"/>
              </a:defRPr>
            </a:lvl2pPr>
            <a:lvl3pPr marL="1143000" indent="-228600">
              <a:spcBef>
                <a:spcPct val="20000"/>
              </a:spcBef>
              <a:buClr>
                <a:schemeClr val="tx1"/>
              </a:buClr>
              <a:buFont typeface="Wingdings" panose="05000000000000000000" pitchFamily="2" charset="2"/>
              <a:buChar char="§"/>
              <a:defRPr sz="2000">
                <a:solidFill>
                  <a:schemeClr val="tx1"/>
                </a:solidFill>
                <a:latin typeface="Verdana" panose="020B0604030504040204" pitchFamily="34" charset="0"/>
              </a:defRPr>
            </a:lvl3pPr>
            <a:lvl4pPr marL="1600200" indent="-228600">
              <a:spcBef>
                <a:spcPct val="20000"/>
              </a:spcBef>
              <a:buClr>
                <a:schemeClr val="tx1"/>
              </a:buClr>
              <a:buFont typeface="Verdana" panose="020B0604030504040204" pitchFamily="34" charset="0"/>
              <a:buChar char="−"/>
              <a:defRPr>
                <a:solidFill>
                  <a:schemeClr val="tx1"/>
                </a:solidFill>
                <a:latin typeface="Verdana" panose="020B0604030504040204" pitchFamily="34" charset="0"/>
              </a:defRPr>
            </a:lvl4pPr>
            <a:lvl5pPr marL="2057400" indent="-228600">
              <a:spcBef>
                <a:spcPct val="20000"/>
              </a:spcBef>
              <a:buClr>
                <a:schemeClr val="tx1"/>
              </a:buClr>
              <a:buFont typeface="Wingdings" panose="05000000000000000000" pitchFamily="2" charset="2"/>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Font typeface="Wingdings" panose="05000000000000000000" pitchFamily="2" charset="2"/>
              <a:buChar char="§"/>
              <a:defRPr sz="1600">
                <a:solidFill>
                  <a:schemeClr val="tx1"/>
                </a:solidFill>
                <a:latin typeface="Verdana" panose="020B0604030504040204" pitchFamily="34" charset="0"/>
              </a:defRPr>
            </a:lvl9pPr>
          </a:lstStyle>
          <a:p>
            <a:pPr>
              <a:spcBef>
                <a:spcPct val="0"/>
              </a:spcBef>
              <a:buClrTx/>
              <a:buFontTx/>
              <a:buNone/>
            </a:pPr>
            <a:r>
              <a:rPr lang="en-US" altLang="en-US" sz="1800" dirty="0">
                <a:solidFill>
                  <a:srgbClr val="FF0000"/>
                </a:solidFill>
                <a:latin typeface="Book Antiqua" panose="02040602050305030304" pitchFamily="18" charset="0"/>
              </a:rPr>
              <a:t>Future Water Tower Site</a:t>
            </a:r>
          </a:p>
        </p:txBody>
      </p:sp>
      <p:cxnSp>
        <p:nvCxnSpPr>
          <p:cNvPr id="15" name="Straight Arrow Connector 14">
            <a:extLst>
              <a:ext uri="{FF2B5EF4-FFF2-40B4-BE49-F238E27FC236}">
                <a16:creationId xmlns="" xmlns:a16="http://schemas.microsoft.com/office/drawing/2014/main" id="{C64A6E0C-1D17-428A-9A88-ACA77D1FC5C6}"/>
              </a:ext>
            </a:extLst>
          </p:cNvPr>
          <p:cNvCxnSpPr>
            <a:cxnSpLocks/>
            <a:endCxn id="13" idx="3"/>
          </p:cNvCxnSpPr>
          <p:nvPr/>
        </p:nvCxnSpPr>
        <p:spPr bwMode="auto">
          <a:xfrm flipV="1">
            <a:off x="1142412" y="2161575"/>
            <a:ext cx="1026758" cy="581626"/>
          </a:xfrm>
          <a:prstGeom prst="straightConnector1">
            <a:avLst/>
          </a:prstGeom>
          <a:solidFill>
            <a:schemeClr val="accent1"/>
          </a:solidFill>
          <a:ln w="25400" cap="sq" cmpd="sng" algn="ctr">
            <a:solidFill>
              <a:srgbClr val="FF0000"/>
            </a:solidFill>
            <a:prstDash val="solid"/>
            <a:round/>
            <a:headEnd type="none" w="sm" len="sm"/>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12279545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64797"/>
          </a:xfrm>
        </p:spPr>
        <p:txBody>
          <a:bodyPr/>
          <a:lstStyle/>
          <a:p>
            <a:r>
              <a:rPr lang="en-US" dirty="0"/>
              <a:t>Water Supply</a:t>
            </a:r>
          </a:p>
        </p:txBody>
      </p:sp>
      <p:sp>
        <p:nvSpPr>
          <p:cNvPr id="3" name="Text Placeholder 2"/>
          <p:cNvSpPr>
            <a:spLocks noGrp="1"/>
          </p:cNvSpPr>
          <p:nvPr>
            <p:ph type="body" sz="quarter" idx="10"/>
          </p:nvPr>
        </p:nvSpPr>
        <p:spPr>
          <a:xfrm>
            <a:off x="457200" y="1143000"/>
            <a:ext cx="8458200" cy="5386090"/>
          </a:xfrm>
        </p:spPr>
        <p:txBody>
          <a:bodyPr/>
          <a:lstStyle/>
          <a:p>
            <a:r>
              <a:rPr lang="en-US" dirty="0"/>
              <a:t>South: Service by Maple Grove</a:t>
            </a:r>
          </a:p>
          <a:p>
            <a:pPr lvl="1"/>
            <a:r>
              <a:rPr lang="en-US" dirty="0"/>
              <a:t>Future wells &amp; tower (timing unknown)</a:t>
            </a:r>
          </a:p>
          <a:p>
            <a:r>
              <a:rPr lang="en-US" dirty="0"/>
              <a:t>Northwest: Well (1) &amp; Pressure Tank</a:t>
            </a:r>
          </a:p>
          <a:p>
            <a:pPr lvl="1"/>
            <a:r>
              <a:rPr lang="en-US" dirty="0"/>
              <a:t>Planning of 2</a:t>
            </a:r>
            <a:r>
              <a:rPr lang="en-US" baseline="30000" dirty="0"/>
              <a:t>nd</a:t>
            </a:r>
            <a:r>
              <a:rPr lang="en-US" dirty="0"/>
              <a:t> well is underway</a:t>
            </a:r>
          </a:p>
          <a:p>
            <a:pPr lvl="1"/>
            <a:r>
              <a:rPr lang="en-US" dirty="0"/>
              <a:t>Future tower (timing unknown)</a:t>
            </a:r>
          </a:p>
          <a:p>
            <a:r>
              <a:rPr lang="en-US" dirty="0"/>
              <a:t>Northeast: Well (1) &amp; Tower (Champlin backup)</a:t>
            </a:r>
          </a:p>
          <a:p>
            <a:pPr lvl="1"/>
            <a:r>
              <a:rPr lang="en-US" dirty="0"/>
              <a:t>Need for 2</a:t>
            </a:r>
            <a:r>
              <a:rPr lang="en-US" baseline="30000" dirty="0"/>
              <a:t>nd</a:t>
            </a:r>
            <a:r>
              <a:rPr lang="en-US" dirty="0"/>
              <a:t> well being monitored, expected soon</a:t>
            </a:r>
          </a:p>
          <a:p>
            <a:pPr marL="517525" lvl="1" indent="0">
              <a:buNone/>
            </a:pPr>
            <a:endParaRPr lang="en-US" dirty="0"/>
          </a:p>
          <a:p>
            <a:pPr lvl="1"/>
            <a:endParaRPr lang="en-US" dirty="0"/>
          </a:p>
          <a:p>
            <a:pPr lvl="1"/>
            <a:endParaRPr lang="en-US" dirty="0"/>
          </a:p>
          <a:p>
            <a:pPr marL="0" indent="0">
              <a:buNone/>
            </a:pPr>
            <a:endParaRPr lang="en-US" dirty="0"/>
          </a:p>
        </p:txBody>
      </p:sp>
    </p:spTree>
    <p:extLst>
      <p:ext uri="{BB962C8B-B14F-4D97-AF65-F5344CB8AC3E}">
        <p14:creationId xmlns:p14="http://schemas.microsoft.com/office/powerpoint/2010/main" val="159372238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64797"/>
          </a:xfrm>
        </p:spPr>
        <p:txBody>
          <a:bodyPr/>
          <a:lstStyle/>
          <a:p>
            <a:r>
              <a:rPr lang="en-US" dirty="0"/>
              <a:t>Transportation</a:t>
            </a:r>
          </a:p>
        </p:txBody>
      </p:sp>
      <p:sp>
        <p:nvSpPr>
          <p:cNvPr id="3" name="Text Placeholder 2"/>
          <p:cNvSpPr>
            <a:spLocks noGrp="1"/>
          </p:cNvSpPr>
          <p:nvPr>
            <p:ph type="body" sz="quarter" idx="10"/>
          </p:nvPr>
        </p:nvSpPr>
        <p:spPr>
          <a:xfrm>
            <a:off x="457200" y="1143000"/>
            <a:ext cx="8610600" cy="5318379"/>
          </a:xfrm>
        </p:spPr>
        <p:txBody>
          <a:bodyPr/>
          <a:lstStyle/>
          <a:p>
            <a:r>
              <a:rPr lang="en-US" dirty="0"/>
              <a:t>Jurisdiction: State vs. County vs. City</a:t>
            </a:r>
          </a:p>
          <a:p>
            <a:r>
              <a:rPr lang="en-US" dirty="0"/>
              <a:t>Classification: Arterial vs. Collector vs. Residential</a:t>
            </a:r>
          </a:p>
          <a:p>
            <a:r>
              <a:rPr lang="en-US" dirty="0"/>
              <a:t>Imps: Maintenance vs. Structural vs. Upgrades</a:t>
            </a:r>
          </a:p>
          <a:p>
            <a:r>
              <a:rPr lang="en-US" dirty="0"/>
              <a:t>Traffic Impacts: Development vs. Overall Growth</a:t>
            </a:r>
          </a:p>
          <a:p>
            <a:r>
              <a:rPr lang="en-US" dirty="0"/>
              <a:t>Traffic Study: Level of Service (operation)</a:t>
            </a:r>
          </a:p>
          <a:p>
            <a:r>
              <a:rPr lang="en-US" dirty="0"/>
              <a:t>Mitigation: Offset Impacts</a:t>
            </a:r>
          </a:p>
          <a:p>
            <a:r>
              <a:rPr lang="en-US" dirty="0"/>
              <a:t>Capacity: 2 Lane vs. 3 Lane vs. 4 Lane</a:t>
            </a:r>
          </a:p>
          <a:p>
            <a:r>
              <a:rPr lang="en-US" dirty="0"/>
              <a:t>Intersection - Control: None vs. Stop vs. Signal</a:t>
            </a:r>
          </a:p>
          <a:p>
            <a:r>
              <a:rPr lang="en-US" dirty="0"/>
              <a:t>Intersection - Turn Lanes: Safety vs. Operation</a:t>
            </a:r>
          </a:p>
          <a:p>
            <a:endParaRPr lang="en-US" dirty="0"/>
          </a:p>
        </p:txBody>
      </p:sp>
    </p:spTree>
    <p:extLst>
      <p:ext uri="{BB962C8B-B14F-4D97-AF65-F5344CB8AC3E}">
        <p14:creationId xmlns:p14="http://schemas.microsoft.com/office/powerpoint/2010/main" val="304508704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9C064C-9229-4DCC-B665-5998E6123BB5}"/>
              </a:ext>
            </a:extLst>
          </p:cNvPr>
          <p:cNvSpPr>
            <a:spLocks noGrp="1"/>
          </p:cNvSpPr>
          <p:nvPr>
            <p:ph type="title"/>
          </p:nvPr>
        </p:nvSpPr>
        <p:spPr>
          <a:xfrm>
            <a:off x="5334000" y="230188"/>
            <a:ext cx="3429000" cy="1994392"/>
          </a:xfrm>
        </p:spPr>
        <p:txBody>
          <a:bodyPr/>
          <a:lstStyle/>
          <a:p>
            <a:r>
              <a:rPr lang="en-US" dirty="0"/>
              <a:t>Existing Transportation System</a:t>
            </a:r>
          </a:p>
        </p:txBody>
      </p:sp>
      <p:sp>
        <p:nvSpPr>
          <p:cNvPr id="3" name="Text Placeholder 2">
            <a:extLst>
              <a:ext uri="{FF2B5EF4-FFF2-40B4-BE49-F238E27FC236}">
                <a16:creationId xmlns="" xmlns:a16="http://schemas.microsoft.com/office/drawing/2014/main" id="{A54B84F5-9E08-480C-8100-8AB8FBC22E88}"/>
              </a:ext>
            </a:extLst>
          </p:cNvPr>
          <p:cNvSpPr>
            <a:spLocks noGrp="1"/>
          </p:cNvSpPr>
          <p:nvPr>
            <p:ph type="body" sz="quarter" idx="10"/>
          </p:nvPr>
        </p:nvSpPr>
        <p:spPr>
          <a:xfrm>
            <a:off x="5334000" y="2590800"/>
            <a:ext cx="3505200" cy="984885"/>
          </a:xfrm>
        </p:spPr>
        <p:txBody>
          <a:bodyPr/>
          <a:lstStyle/>
          <a:p>
            <a:r>
              <a:rPr lang="en-US" dirty="0"/>
              <a:t>Jurisdictions</a:t>
            </a:r>
          </a:p>
          <a:p>
            <a:r>
              <a:rPr lang="en-US" dirty="0"/>
              <a:t>Classification</a:t>
            </a:r>
          </a:p>
        </p:txBody>
      </p:sp>
      <p:pic>
        <p:nvPicPr>
          <p:cNvPr id="5" name="Picture 4" descr="Screen Clipping">
            <a:extLst>
              <a:ext uri="{FF2B5EF4-FFF2-40B4-BE49-F238E27FC236}">
                <a16:creationId xmlns="" xmlns:a16="http://schemas.microsoft.com/office/drawing/2014/main" id="{A3314560-0A7A-4A2F-9DE2-02FE5284C3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67784" cy="6858000"/>
          </a:xfrm>
          <a:prstGeom prst="rect">
            <a:avLst/>
          </a:prstGeom>
        </p:spPr>
      </p:pic>
    </p:spTree>
    <p:extLst>
      <p:ext uri="{BB962C8B-B14F-4D97-AF65-F5344CB8AC3E}">
        <p14:creationId xmlns:p14="http://schemas.microsoft.com/office/powerpoint/2010/main" val="74715825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457200"/>
            <a:ext cx="4495800" cy="1329595"/>
          </a:xfrm>
        </p:spPr>
        <p:txBody>
          <a:bodyPr/>
          <a:lstStyle/>
          <a:p>
            <a:pPr algn="ctr"/>
            <a:r>
              <a:rPr lang="en-US" dirty="0"/>
              <a:t>Pavement Rankings Recent History</a:t>
            </a:r>
          </a:p>
        </p:txBody>
      </p:sp>
      <p:pic>
        <p:nvPicPr>
          <p:cNvPr id="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39165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514872" y="2057400"/>
            <a:ext cx="4356161" cy="26095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92953" y="4419600"/>
            <a:ext cx="445104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8344081"/>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80" y="381000"/>
            <a:ext cx="8382000" cy="1329595"/>
          </a:xfrm>
        </p:spPr>
        <p:txBody>
          <a:bodyPr/>
          <a:lstStyle/>
          <a:p>
            <a:r>
              <a:rPr lang="en-US" dirty="0"/>
              <a:t>Looking Back- 2017 Accomplishments</a:t>
            </a:r>
          </a:p>
        </p:txBody>
      </p:sp>
      <p:sp>
        <p:nvSpPr>
          <p:cNvPr id="3" name="Content Placeholder 2"/>
          <p:cNvSpPr>
            <a:spLocks noGrp="1"/>
          </p:cNvSpPr>
          <p:nvPr>
            <p:ph idx="1"/>
          </p:nvPr>
        </p:nvSpPr>
        <p:spPr>
          <a:xfrm>
            <a:off x="332678" y="1897796"/>
            <a:ext cx="4800600" cy="3416320"/>
          </a:xfrm>
        </p:spPr>
        <p:txBody>
          <a:bodyPr/>
          <a:lstStyle/>
          <a:p>
            <a:pPr marL="342900" lvl="1" indent="0">
              <a:buNone/>
            </a:pPr>
            <a:endParaRPr lang="en-US" dirty="0">
              <a:solidFill>
                <a:schemeClr val="tx1"/>
              </a:solidFill>
            </a:endParaRPr>
          </a:p>
          <a:p>
            <a:r>
              <a:rPr lang="en-US" sz="2400" dirty="0"/>
              <a:t>Balsam Lane Apartments fully completed</a:t>
            </a:r>
          </a:p>
          <a:p>
            <a:r>
              <a:rPr lang="en-US" sz="2400" dirty="0"/>
              <a:t>Balsam Lane streetscape installed</a:t>
            </a:r>
          </a:p>
          <a:p>
            <a:r>
              <a:rPr lang="en-US" sz="2400" dirty="0"/>
              <a:t>Public Works/Police Facility completed</a:t>
            </a:r>
          </a:p>
          <a:p>
            <a:r>
              <a:rPr lang="en-US" sz="2400" dirty="0"/>
              <a:t>Increased staff levels in Planning, Admin and PW</a:t>
            </a:r>
          </a:p>
          <a:p>
            <a:r>
              <a:rPr lang="en-US" sz="2400" dirty="0"/>
              <a:t>2040 Comp Plan update underway </a:t>
            </a:r>
          </a:p>
        </p:txBody>
      </p:sp>
      <p:pic>
        <p:nvPicPr>
          <p:cNvPr id="6" name="Picture 5"/>
          <p:cNvPicPr>
            <a:picLocks noChangeAspect="1"/>
          </p:cNvPicPr>
          <p:nvPr/>
        </p:nvPicPr>
        <p:blipFill>
          <a:blip r:embed="rId2"/>
          <a:stretch>
            <a:fillRect/>
          </a:stretch>
        </p:blipFill>
        <p:spPr>
          <a:xfrm>
            <a:off x="5638800" y="762000"/>
            <a:ext cx="2979526" cy="1614362"/>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926" t="926" r="926" b="37430"/>
          <a:stretch/>
        </p:blipFill>
        <p:spPr>
          <a:xfrm>
            <a:off x="5029200" y="2795941"/>
            <a:ext cx="2621821" cy="1212147"/>
          </a:xfrm>
          <a:prstGeom prst="rect">
            <a:avLst/>
          </a:prstGeom>
        </p:spPr>
      </p:pic>
      <p:pic>
        <p:nvPicPr>
          <p:cNvPr id="8" name="Picture 7"/>
          <p:cNvPicPr>
            <a:picLocks noChangeAspect="1"/>
          </p:cNvPicPr>
          <p:nvPr/>
        </p:nvPicPr>
        <p:blipFill>
          <a:blip r:embed="rId4"/>
          <a:stretch>
            <a:fillRect/>
          </a:stretch>
        </p:blipFill>
        <p:spPr>
          <a:xfrm rot="5400000">
            <a:off x="7431369" y="3210603"/>
            <a:ext cx="2005814" cy="1408296"/>
          </a:xfrm>
          <a:prstGeom prst="rect">
            <a:avLst/>
          </a:prstGeom>
        </p:spPr>
      </p:pic>
      <p:pic>
        <p:nvPicPr>
          <p:cNvPr id="9" name="Picture 8"/>
          <p:cNvPicPr>
            <a:picLocks noChangeAspect="1"/>
          </p:cNvPicPr>
          <p:nvPr/>
        </p:nvPicPr>
        <p:blipFill>
          <a:blip r:embed="rId5"/>
          <a:stretch>
            <a:fillRect/>
          </a:stretch>
        </p:blipFill>
        <p:spPr>
          <a:xfrm>
            <a:off x="5473380" y="5138039"/>
            <a:ext cx="2972047" cy="1312159"/>
          </a:xfrm>
          <a:prstGeom prst="rect">
            <a:avLst/>
          </a:prstGeom>
        </p:spPr>
      </p:pic>
    </p:spTree>
    <p:extLst>
      <p:ext uri="{BB962C8B-B14F-4D97-AF65-F5344CB8AC3E}">
        <p14:creationId xmlns:p14="http://schemas.microsoft.com/office/powerpoint/2010/main" val="141768199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80" y="381000"/>
            <a:ext cx="8382000" cy="664797"/>
          </a:xfrm>
        </p:spPr>
        <p:txBody>
          <a:bodyPr/>
          <a:lstStyle/>
          <a:p>
            <a:r>
              <a:rPr lang="en-US" dirty="0"/>
              <a:t>Business Development	</a:t>
            </a:r>
          </a:p>
        </p:txBody>
      </p:sp>
      <p:sp>
        <p:nvSpPr>
          <p:cNvPr id="3" name="Content Placeholder 2"/>
          <p:cNvSpPr>
            <a:spLocks noGrp="1"/>
          </p:cNvSpPr>
          <p:nvPr>
            <p:ph idx="1"/>
          </p:nvPr>
        </p:nvSpPr>
        <p:spPr>
          <a:xfrm>
            <a:off x="381000" y="1447800"/>
            <a:ext cx="4800600" cy="4518160"/>
          </a:xfrm>
        </p:spPr>
        <p:txBody>
          <a:bodyPr/>
          <a:lstStyle/>
          <a:p>
            <a:r>
              <a:rPr lang="en-US" sz="2800" dirty="0">
                <a:solidFill>
                  <a:schemeClr val="tx1"/>
                </a:solidFill>
              </a:rPr>
              <a:t>Approved RDO Construction Equipment Sales and Maintenance Facility</a:t>
            </a:r>
          </a:p>
          <a:p>
            <a:pPr lvl="1"/>
            <a:r>
              <a:rPr lang="en-US" sz="2400" dirty="0">
                <a:solidFill>
                  <a:schemeClr val="tx1"/>
                </a:solidFill>
              </a:rPr>
              <a:t>35,000 sq. ft. facility with room for expansion</a:t>
            </a:r>
          </a:p>
          <a:p>
            <a:pPr lvl="1"/>
            <a:r>
              <a:rPr lang="en-US" sz="2400" dirty="0">
                <a:solidFill>
                  <a:schemeClr val="tx1"/>
                </a:solidFill>
              </a:rPr>
              <a:t>Located off Holly Lane north of I-94</a:t>
            </a:r>
          </a:p>
          <a:p>
            <a:r>
              <a:rPr lang="en-US" sz="2800" dirty="0">
                <a:solidFill>
                  <a:schemeClr val="tx1"/>
                </a:solidFill>
              </a:rPr>
              <a:t>King Solutions expansion into Dayton Distribution Center</a:t>
            </a:r>
          </a:p>
          <a:p>
            <a:pPr marL="342900" lvl="1" indent="0">
              <a:buNone/>
            </a:pPr>
            <a:endParaRPr lang="en-US" dirty="0">
              <a:solidFill>
                <a:schemeClr val="tx1"/>
              </a:solidFill>
            </a:endParaRPr>
          </a:p>
          <a:p>
            <a:endParaRPr lang="en-US" dirty="0"/>
          </a:p>
        </p:txBody>
      </p:sp>
      <p:pic>
        <p:nvPicPr>
          <p:cNvPr id="5" name="Picture 4" descr="P:\Planning and Development Projects\RDO\Plat and PUD Submittal\2nd Submittal\5-4-17\170503 RDOE Dayton - SHOP FRONT VIEW_REV1.jpg"/>
          <p:cNvPicPr/>
          <p:nvPr/>
        </p:nvPicPr>
        <p:blipFill rotWithShape="1">
          <a:blip r:embed="rId2" cstate="print">
            <a:extLst>
              <a:ext uri="{28A0092B-C50C-407E-A947-70E740481C1C}">
                <a14:useLocalDpi xmlns:a14="http://schemas.microsoft.com/office/drawing/2010/main" val="0"/>
              </a:ext>
            </a:extLst>
          </a:blip>
          <a:srcRect t="27483" b="14856"/>
          <a:stretch/>
        </p:blipFill>
        <p:spPr bwMode="auto">
          <a:xfrm>
            <a:off x="5181600" y="2362200"/>
            <a:ext cx="3932730" cy="201087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7390359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88102"/>
            <a:ext cx="8382000" cy="664797"/>
          </a:xfrm>
        </p:spPr>
        <p:txBody>
          <a:bodyPr/>
          <a:lstStyle/>
          <a:p>
            <a:r>
              <a:rPr lang="en-US" dirty="0"/>
              <a:t>Residential</a:t>
            </a:r>
          </a:p>
        </p:txBody>
      </p:sp>
      <p:sp>
        <p:nvSpPr>
          <p:cNvPr id="3" name="Content Placeholder 2"/>
          <p:cNvSpPr>
            <a:spLocks noGrp="1"/>
          </p:cNvSpPr>
          <p:nvPr>
            <p:ph idx="1"/>
          </p:nvPr>
        </p:nvSpPr>
        <p:spPr>
          <a:xfrm>
            <a:off x="457201" y="1066800"/>
            <a:ext cx="6476830" cy="4684359"/>
          </a:xfrm>
        </p:spPr>
        <p:txBody>
          <a:bodyPr/>
          <a:lstStyle/>
          <a:p>
            <a:r>
              <a:rPr lang="en-US" sz="2800" dirty="0"/>
              <a:t>Seven residential developments actively building</a:t>
            </a:r>
          </a:p>
          <a:p>
            <a:r>
              <a:rPr lang="en-US" sz="2800" dirty="0" err="1"/>
              <a:t>Brayburn</a:t>
            </a:r>
            <a:r>
              <a:rPr lang="en-US" sz="2800" dirty="0"/>
              <a:t> Trails Preliminary plat approved in 2017 (256 SF and Villa lots)</a:t>
            </a:r>
          </a:p>
          <a:p>
            <a:r>
              <a:rPr lang="en-US" sz="2800" dirty="0"/>
              <a:t>New Single Family:</a:t>
            </a:r>
          </a:p>
          <a:p>
            <a:pPr lvl="1"/>
            <a:r>
              <a:rPr lang="en-US" sz="2400" dirty="0"/>
              <a:t>189 SF permits in 2017 </a:t>
            </a:r>
          </a:p>
          <a:p>
            <a:pPr lvl="1"/>
            <a:r>
              <a:rPr lang="en-US" sz="2400" dirty="0"/>
              <a:t>122 SF in 2016</a:t>
            </a:r>
          </a:p>
          <a:p>
            <a:pPr lvl="1"/>
            <a:r>
              <a:rPr lang="en-US" sz="2400" dirty="0"/>
              <a:t>74 SF in 2015</a:t>
            </a:r>
          </a:p>
          <a:p>
            <a:pPr lvl="1"/>
            <a:r>
              <a:rPr lang="en-US" sz="2400" dirty="0"/>
              <a:t>33 SF in 2014</a:t>
            </a:r>
          </a:p>
          <a:p>
            <a:pPr lvl="1"/>
            <a:r>
              <a:rPr lang="en-US" sz="2400" dirty="0"/>
              <a:t>19 SF in 2013</a:t>
            </a:r>
          </a:p>
          <a:p>
            <a:endParaRPr lang="en-US" dirty="0"/>
          </a:p>
        </p:txBody>
      </p:sp>
      <p:pic>
        <p:nvPicPr>
          <p:cNvPr id="5" name="Picture 4" descr="C:\Users\tgoodroad\AppData\Local\Microsoft\Windows\Temporary Internet Files\Content.Outlook\3IC0GCKN\IMG_1684.JPG"/>
          <p:cNvPicPr/>
          <p:nvPr/>
        </p:nvPicPr>
        <p:blipFill>
          <a:blip r:embed="rId2">
            <a:extLst>
              <a:ext uri="{28A0092B-C50C-407E-A947-70E740481C1C}">
                <a14:useLocalDpi xmlns:a14="http://schemas.microsoft.com/office/drawing/2010/main" val="0"/>
              </a:ext>
            </a:extLst>
          </a:blip>
          <a:srcRect/>
          <a:stretch>
            <a:fillRect/>
          </a:stretch>
        </p:blipFill>
        <p:spPr bwMode="auto">
          <a:xfrm>
            <a:off x="6928543" y="320705"/>
            <a:ext cx="1928813" cy="1445419"/>
          </a:xfrm>
          <a:prstGeom prst="rect">
            <a:avLst/>
          </a:prstGeom>
          <a:noFill/>
          <a:ln>
            <a:noFill/>
          </a:ln>
        </p:spPr>
      </p:pic>
      <p:pic>
        <p:nvPicPr>
          <p:cNvPr id="6" name="Picture 5" descr="\\daytonsbs\users$\tgoodroad\Pictures\2016-12-09\02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8543" y="2011226"/>
            <a:ext cx="1997669" cy="1189174"/>
          </a:xfrm>
          <a:prstGeom prst="rect">
            <a:avLst/>
          </a:prstGeom>
          <a:noFill/>
          <a:ln>
            <a:noFill/>
          </a:ln>
        </p:spPr>
      </p:pic>
      <p:pic>
        <p:nvPicPr>
          <p:cNvPr id="8" name="Picture 7"/>
          <p:cNvPicPr>
            <a:picLocks noChangeAspect="1"/>
          </p:cNvPicPr>
          <p:nvPr/>
        </p:nvPicPr>
        <p:blipFill>
          <a:blip r:embed="rId4"/>
          <a:stretch>
            <a:fillRect/>
          </a:stretch>
        </p:blipFill>
        <p:spPr>
          <a:xfrm>
            <a:off x="6241383" y="4824232"/>
            <a:ext cx="2786344" cy="1599841"/>
          </a:xfrm>
          <a:prstGeom prst="rect">
            <a:avLst/>
          </a:prstGeom>
        </p:spPr>
      </p:pic>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3505456" y="4830111"/>
            <a:ext cx="2421786" cy="1593963"/>
          </a:xfrm>
          <a:prstGeom prst="rect">
            <a:avLst/>
          </a:prstGeom>
        </p:spPr>
      </p:pic>
      <p:pic>
        <p:nvPicPr>
          <p:cNvPr id="10" name="Picture 9" descr="\\daytonsbs\users$\tgoodroad\Pictures\2016-12-09\001.JPG"/>
          <p:cNvPicPr/>
          <p:nvPr/>
        </p:nvPicPr>
        <p:blipFill rotWithShape="1">
          <a:blip r:embed="rId6" cstate="print">
            <a:extLst>
              <a:ext uri="{28A0092B-C50C-407E-A947-70E740481C1C}">
                <a14:useLocalDpi xmlns:a14="http://schemas.microsoft.com/office/drawing/2010/main" val="0"/>
              </a:ext>
            </a:extLst>
          </a:blip>
          <a:srcRect b="20213"/>
          <a:stretch/>
        </p:blipFill>
        <p:spPr bwMode="auto">
          <a:xfrm>
            <a:off x="6913675" y="3401366"/>
            <a:ext cx="2114051" cy="120094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1560835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0" y="35312"/>
            <a:ext cx="4724400" cy="6696253"/>
          </a:xfrm>
          <a:prstGeom prst="rect">
            <a:avLst/>
          </a:prstGeom>
        </p:spPr>
      </p:pic>
    </p:spTree>
    <p:extLst>
      <p:ext uri="{BB962C8B-B14F-4D97-AF65-F5344CB8AC3E}">
        <p14:creationId xmlns:p14="http://schemas.microsoft.com/office/powerpoint/2010/main" val="76540584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Mission Statement </a:t>
            </a:r>
          </a:p>
        </p:txBody>
      </p:sp>
      <p:sp>
        <p:nvSpPr>
          <p:cNvPr id="3" name="Content Placeholder 2"/>
          <p:cNvSpPr>
            <a:spLocks noGrp="1"/>
          </p:cNvSpPr>
          <p:nvPr>
            <p:ph idx="1"/>
          </p:nvPr>
        </p:nvSpPr>
        <p:spPr>
          <a:xfrm>
            <a:off x="381000" y="1412875"/>
            <a:ext cx="8382000" cy="4185761"/>
          </a:xfrm>
        </p:spPr>
        <p:txBody>
          <a:bodyPr/>
          <a:lstStyle/>
          <a:p>
            <a:pPr marL="0" indent="0" algn="ctr">
              <a:buNone/>
            </a:pPr>
            <a:r>
              <a:rPr lang="en-US" i="1" dirty="0"/>
              <a:t>The City of Dayton’s mission is to promote a thriving community and to provide residents with a safe and pleasant place to live while preserving our rural character, creating connections to our natural resources, and providing customer service that is efficient, fiscally responsible, and responsive.</a:t>
            </a:r>
          </a:p>
          <a:p>
            <a:pPr marL="0" indent="0">
              <a:buNone/>
            </a:pPr>
            <a:r>
              <a:rPr lang="en-US" dirty="0"/>
              <a:t> </a:t>
            </a:r>
          </a:p>
          <a:p>
            <a:endParaRPr lang="en-US" dirty="0"/>
          </a:p>
        </p:txBody>
      </p:sp>
    </p:spTree>
    <p:extLst>
      <p:ext uri="{BB962C8B-B14F-4D97-AF65-F5344CB8AC3E}">
        <p14:creationId xmlns:p14="http://schemas.microsoft.com/office/powerpoint/2010/main" val="187064358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Residential</a:t>
            </a:r>
          </a:p>
        </p:txBody>
      </p:sp>
      <p:sp>
        <p:nvSpPr>
          <p:cNvPr id="3" name="Content Placeholder 2"/>
          <p:cNvSpPr>
            <a:spLocks noGrp="1"/>
          </p:cNvSpPr>
          <p:nvPr>
            <p:ph idx="1"/>
          </p:nvPr>
        </p:nvSpPr>
        <p:spPr>
          <a:xfrm>
            <a:off x="381000" y="1143000"/>
            <a:ext cx="4495800" cy="4487382"/>
          </a:xfrm>
        </p:spPr>
        <p:txBody>
          <a:bodyPr/>
          <a:lstStyle/>
          <a:p>
            <a:r>
              <a:rPr lang="en-US" sz="1800" dirty="0"/>
              <a:t>Sundance Greens Preliminary Plat (563 lots –various sizes)</a:t>
            </a:r>
          </a:p>
          <a:p>
            <a:r>
              <a:rPr lang="en-US" sz="1800" dirty="0"/>
              <a:t>Hayden Hills (239 SF and villa)  and Pine Meadows (90 SF) Concept plans</a:t>
            </a:r>
          </a:p>
          <a:p>
            <a:r>
              <a:rPr lang="en-US" sz="1800" dirty="0"/>
              <a:t>Current developments average between 30-50 (depends on development) annual permits</a:t>
            </a:r>
          </a:p>
          <a:p>
            <a:r>
              <a:rPr lang="en-US" sz="1800" dirty="0"/>
              <a:t>In 2018 three projects will be completed or nearly complete</a:t>
            </a:r>
          </a:p>
          <a:p>
            <a:r>
              <a:rPr lang="en-US" sz="1800" dirty="0"/>
              <a:t>New projects will back fill; anticipate average of 200-230 new SF annually</a:t>
            </a:r>
          </a:p>
          <a:p>
            <a:r>
              <a:rPr lang="en-US" sz="1800" dirty="0"/>
              <a:t>Financial projections assume 120 annually</a:t>
            </a:r>
          </a:p>
          <a:p>
            <a:endParaRPr lang="en-US" sz="2000" dirty="0"/>
          </a:p>
          <a:p>
            <a:endParaRPr lang="en-US" sz="2000" dirty="0"/>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6012" y="986485"/>
            <a:ext cx="1600200" cy="1299515"/>
          </a:xfrm>
          <a:prstGeom prst="rect">
            <a:avLst/>
          </a:prstGeom>
        </p:spPr>
      </p:pic>
      <p:pic>
        <p:nvPicPr>
          <p:cNvPr id="11" name="Picture 10"/>
          <p:cNvPicPr>
            <a:picLocks noChangeAspect="1"/>
          </p:cNvPicPr>
          <p:nvPr/>
        </p:nvPicPr>
        <p:blipFill rotWithShape="1">
          <a:blip r:embed="rId3"/>
          <a:srcRect t="20521"/>
          <a:stretch/>
        </p:blipFill>
        <p:spPr>
          <a:xfrm>
            <a:off x="381000" y="4572000"/>
            <a:ext cx="4929241" cy="1948365"/>
          </a:xfrm>
          <a:prstGeom prst="rect">
            <a:avLst/>
          </a:prstGeom>
          <a:solidFill>
            <a:schemeClr val="bg1"/>
          </a:solidFill>
          <a:ln>
            <a:solidFill>
              <a:schemeClr val="bg1"/>
            </a:solidFill>
          </a:ln>
        </p:spPr>
      </p:pic>
      <p:pic>
        <p:nvPicPr>
          <p:cNvPr id="13" name="Picture 12"/>
          <p:cNvPicPr>
            <a:picLocks noChangeAspect="1"/>
          </p:cNvPicPr>
          <p:nvPr/>
        </p:nvPicPr>
        <p:blipFill>
          <a:blip r:embed="rId4"/>
          <a:stretch>
            <a:fillRect/>
          </a:stretch>
        </p:blipFill>
        <p:spPr>
          <a:xfrm rot="5400000">
            <a:off x="5956922" y="-240334"/>
            <a:ext cx="2647422" cy="3588467"/>
          </a:xfrm>
          <a:prstGeom prst="rect">
            <a:avLst/>
          </a:prstGeom>
          <a:solidFill>
            <a:schemeClr val="bg1"/>
          </a:solidFill>
        </p:spPr>
      </p:pic>
      <p:pic>
        <p:nvPicPr>
          <p:cNvPr id="5" name="Picture 4"/>
          <p:cNvPicPr>
            <a:picLocks noChangeAspect="1"/>
          </p:cNvPicPr>
          <p:nvPr/>
        </p:nvPicPr>
        <p:blipFill>
          <a:blip r:embed="rId5"/>
          <a:stretch>
            <a:fillRect/>
          </a:stretch>
        </p:blipFill>
        <p:spPr>
          <a:xfrm>
            <a:off x="5471233" y="3246902"/>
            <a:ext cx="3603634" cy="2338168"/>
          </a:xfrm>
          <a:prstGeom prst="rect">
            <a:avLst/>
          </a:prstGeom>
        </p:spPr>
      </p:pic>
    </p:spTree>
    <p:extLst>
      <p:ext uri="{BB962C8B-B14F-4D97-AF65-F5344CB8AC3E}">
        <p14:creationId xmlns:p14="http://schemas.microsoft.com/office/powerpoint/2010/main" val="200022102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2" y="381000"/>
            <a:ext cx="8382000" cy="664797"/>
          </a:xfrm>
        </p:spPr>
        <p:txBody>
          <a:bodyPr/>
          <a:lstStyle/>
          <a:p>
            <a:r>
              <a:rPr lang="en-US" dirty="0"/>
              <a:t>Continued Planning efforts</a:t>
            </a:r>
          </a:p>
        </p:txBody>
      </p:sp>
      <p:sp>
        <p:nvSpPr>
          <p:cNvPr id="3" name="Content Placeholder 2"/>
          <p:cNvSpPr>
            <a:spLocks noGrp="1"/>
          </p:cNvSpPr>
          <p:nvPr>
            <p:ph idx="1"/>
          </p:nvPr>
        </p:nvSpPr>
        <p:spPr>
          <a:xfrm>
            <a:off x="395867" y="1524000"/>
            <a:ext cx="4270918" cy="2142125"/>
          </a:xfrm>
        </p:spPr>
        <p:txBody>
          <a:bodyPr/>
          <a:lstStyle/>
          <a:p>
            <a:r>
              <a:rPr lang="en-US" sz="2400" dirty="0"/>
              <a:t>North Dayton Development –future residential Master Planned Neighborhood</a:t>
            </a:r>
          </a:p>
          <a:p>
            <a:r>
              <a:rPr lang="en-US" sz="2400" dirty="0"/>
              <a:t>Continue to pursue funding for I-94/Brockton Interchange</a:t>
            </a:r>
          </a:p>
          <a:p>
            <a:endParaRPr lang="en-US" sz="2400" dirty="0"/>
          </a:p>
        </p:txBody>
      </p:sp>
      <p:pic>
        <p:nvPicPr>
          <p:cNvPr id="9" name="Picture 8"/>
          <p:cNvPicPr>
            <a:picLocks noChangeAspect="1"/>
          </p:cNvPicPr>
          <p:nvPr/>
        </p:nvPicPr>
        <p:blipFill>
          <a:blip r:embed="rId2"/>
          <a:stretch>
            <a:fillRect/>
          </a:stretch>
        </p:blipFill>
        <p:spPr>
          <a:xfrm>
            <a:off x="4953000" y="1317480"/>
            <a:ext cx="4033025" cy="2341756"/>
          </a:xfrm>
          <a:prstGeom prst="rect">
            <a:avLst/>
          </a:prstGeom>
        </p:spPr>
      </p:pic>
      <p:pic>
        <p:nvPicPr>
          <p:cNvPr id="4" name="Picture 3"/>
          <p:cNvPicPr>
            <a:picLocks noChangeAspect="1"/>
          </p:cNvPicPr>
          <p:nvPr/>
        </p:nvPicPr>
        <p:blipFill>
          <a:blip r:embed="rId3"/>
          <a:stretch>
            <a:fillRect/>
          </a:stretch>
        </p:blipFill>
        <p:spPr>
          <a:xfrm>
            <a:off x="628185" y="3625782"/>
            <a:ext cx="4038600" cy="2880639"/>
          </a:xfrm>
          <a:prstGeom prst="rect">
            <a:avLst/>
          </a:prstGeom>
        </p:spPr>
      </p:pic>
    </p:spTree>
    <p:extLst>
      <p:ext uri="{BB962C8B-B14F-4D97-AF65-F5344CB8AC3E}">
        <p14:creationId xmlns:p14="http://schemas.microsoft.com/office/powerpoint/2010/main" val="205674069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Development Fees</a:t>
            </a:r>
          </a:p>
        </p:txBody>
      </p:sp>
      <p:sp>
        <p:nvSpPr>
          <p:cNvPr id="3" name="Content Placeholder 2"/>
          <p:cNvSpPr>
            <a:spLocks noGrp="1"/>
          </p:cNvSpPr>
          <p:nvPr>
            <p:ph idx="1"/>
          </p:nvPr>
        </p:nvSpPr>
        <p:spPr>
          <a:xfrm>
            <a:off x="345688" y="1219200"/>
            <a:ext cx="8382000" cy="5435334"/>
          </a:xfrm>
        </p:spPr>
        <p:txBody>
          <a:bodyPr/>
          <a:lstStyle/>
          <a:p>
            <a:r>
              <a:rPr lang="en-US" sz="2800" dirty="0"/>
              <a:t>With every development the City collects fees set annually </a:t>
            </a:r>
          </a:p>
          <a:p>
            <a:pPr lvl="1"/>
            <a:r>
              <a:rPr lang="en-US" sz="2000" dirty="0"/>
              <a:t>Development fees include truck sewer, water, storm water and transportation.  </a:t>
            </a:r>
          </a:p>
          <a:p>
            <a:pPr lvl="1"/>
            <a:r>
              <a:rPr lang="en-US" sz="2000" dirty="0"/>
              <a:t>Developers also pay park and trail dedication fees or provide land dedication as part of plat</a:t>
            </a:r>
          </a:p>
          <a:p>
            <a:r>
              <a:rPr lang="en-US" sz="2400" dirty="0"/>
              <a:t>Fees go towards exiting debt as well as water, sewer, storm water and transportation funds to pay for future improvements</a:t>
            </a:r>
          </a:p>
          <a:p>
            <a:r>
              <a:rPr lang="en-US" sz="2400" dirty="0"/>
              <a:t>Each building permit includes water and sewer connection fees</a:t>
            </a:r>
          </a:p>
          <a:p>
            <a:r>
              <a:rPr lang="en-US" sz="2400" dirty="0"/>
              <a:t>During the development review process staff works requires on-site (construction of internal utilities, roads, sidewalks, trails and other amenities) and reasonable off- site improvements that will provide public benefit</a:t>
            </a:r>
          </a:p>
          <a:p>
            <a:pPr lvl="1"/>
            <a:r>
              <a:rPr lang="en-US" sz="2000" dirty="0"/>
              <a:t>Improved perimeter roads, turn lanes, additional trails, screening, etc.   </a:t>
            </a:r>
          </a:p>
          <a:p>
            <a:pPr marL="0" indent="0">
              <a:buNone/>
            </a:pPr>
            <a:endParaRPr lang="en-US" dirty="0"/>
          </a:p>
        </p:txBody>
      </p:sp>
    </p:spTree>
    <p:extLst>
      <p:ext uri="{BB962C8B-B14F-4D97-AF65-F5344CB8AC3E}">
        <p14:creationId xmlns:p14="http://schemas.microsoft.com/office/powerpoint/2010/main" val="348511707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Parks and Recreation</a:t>
            </a:r>
          </a:p>
        </p:txBody>
      </p:sp>
      <p:sp>
        <p:nvSpPr>
          <p:cNvPr id="3" name="Content Placeholder 2"/>
          <p:cNvSpPr>
            <a:spLocks noGrp="1"/>
          </p:cNvSpPr>
          <p:nvPr>
            <p:ph idx="1"/>
          </p:nvPr>
        </p:nvSpPr>
        <p:spPr>
          <a:xfrm>
            <a:off x="377282" y="1066800"/>
            <a:ext cx="5718717" cy="5811667"/>
          </a:xfrm>
        </p:spPr>
        <p:txBody>
          <a:bodyPr/>
          <a:lstStyle/>
          <a:p>
            <a:r>
              <a:rPr lang="en-US" sz="2800" dirty="0"/>
              <a:t>Completed Installation of new playground at Rivers Bend Park</a:t>
            </a:r>
          </a:p>
          <a:p>
            <a:pPr lvl="1"/>
            <a:r>
              <a:rPr lang="en-US" sz="2400" dirty="0"/>
              <a:t> Park Dedication and $25,000 grant</a:t>
            </a:r>
          </a:p>
          <a:p>
            <a:r>
              <a:rPr lang="en-US" sz="2800" dirty="0"/>
              <a:t>Sundance Woods Playground Install in 2018</a:t>
            </a:r>
          </a:p>
          <a:p>
            <a:pPr lvl="1"/>
            <a:r>
              <a:rPr lang="en-US" sz="2400" dirty="0"/>
              <a:t>Developer contribution; Park Dedication and $25,000 grant</a:t>
            </a:r>
          </a:p>
          <a:p>
            <a:r>
              <a:rPr lang="en-US" sz="2800" dirty="0"/>
              <a:t>Underpass and trail to be installed connecting the River Hills development to Stephens Farm and Cloquet Overlook Park as part of West Mississippi Regional Trail ($100,000 Hennepin Co. Bikeway Grant)</a:t>
            </a:r>
          </a:p>
        </p:txBody>
      </p:sp>
      <p:pic>
        <p:nvPicPr>
          <p:cNvPr id="7" name="Picture 6"/>
          <p:cNvPicPr>
            <a:picLocks noChangeAspect="1"/>
          </p:cNvPicPr>
          <p:nvPr/>
        </p:nvPicPr>
        <p:blipFill>
          <a:blip r:embed="rId2"/>
          <a:stretch>
            <a:fillRect/>
          </a:stretch>
        </p:blipFill>
        <p:spPr>
          <a:xfrm>
            <a:off x="6342150" y="4419600"/>
            <a:ext cx="2542595" cy="1704524"/>
          </a:xfrm>
          <a:prstGeom prst="rect">
            <a:avLst/>
          </a:prstGeom>
          <a:ln>
            <a:solidFill>
              <a:schemeClr val="accent1"/>
            </a:solidFill>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489917" y="398393"/>
            <a:ext cx="2247063" cy="1493981"/>
          </a:xfrm>
          <a:prstGeom prst="rect">
            <a:avLst/>
          </a:prstGeom>
          <a:ln>
            <a:solidFill>
              <a:schemeClr val="accent1"/>
            </a:solidFill>
          </a:ln>
        </p:spPr>
      </p:pic>
      <p:pic>
        <p:nvPicPr>
          <p:cNvPr id="5" name="Picture 4"/>
          <p:cNvPicPr>
            <a:picLocks noChangeAspect="1"/>
          </p:cNvPicPr>
          <p:nvPr/>
        </p:nvPicPr>
        <p:blipFill rotWithShape="1">
          <a:blip r:embed="rId4"/>
          <a:srcRect r="40620"/>
          <a:stretch/>
        </p:blipFill>
        <p:spPr>
          <a:xfrm rot="5400000">
            <a:off x="6680018" y="1993441"/>
            <a:ext cx="1840870" cy="2325093"/>
          </a:xfrm>
          <a:prstGeom prst="rect">
            <a:avLst/>
          </a:prstGeom>
          <a:ln>
            <a:solidFill>
              <a:schemeClr val="accent1"/>
            </a:solidFill>
          </a:ln>
        </p:spPr>
      </p:pic>
    </p:spTree>
    <p:extLst>
      <p:ext uri="{BB962C8B-B14F-4D97-AF65-F5344CB8AC3E}">
        <p14:creationId xmlns:p14="http://schemas.microsoft.com/office/powerpoint/2010/main" val="85308927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15440"/>
            <a:ext cx="9144000" cy="6027119"/>
          </a:xfrm>
          <a:prstGeom prst="rect">
            <a:avLst/>
          </a:prstGeom>
        </p:spPr>
      </p:pic>
    </p:spTree>
    <p:extLst>
      <p:ext uri="{BB962C8B-B14F-4D97-AF65-F5344CB8AC3E}">
        <p14:creationId xmlns:p14="http://schemas.microsoft.com/office/powerpoint/2010/main" val="2680979363"/>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2040 Comprehensive Plan Update</a:t>
            </a:r>
            <a:endParaRPr lang="en-US" i="1" dirty="0"/>
          </a:p>
        </p:txBody>
      </p:sp>
      <p:sp>
        <p:nvSpPr>
          <p:cNvPr id="3" name="Text Placeholder 2"/>
          <p:cNvSpPr>
            <a:spLocks noGrp="1"/>
          </p:cNvSpPr>
          <p:nvPr>
            <p:ph type="body" sz="quarter" idx="10"/>
          </p:nvPr>
        </p:nvSpPr>
        <p:spPr>
          <a:xfrm>
            <a:off x="381000" y="1143000"/>
            <a:ext cx="4343400" cy="1809726"/>
          </a:xfrm>
        </p:spPr>
        <p:txBody>
          <a:bodyPr/>
          <a:lstStyle/>
          <a:p>
            <a:r>
              <a:rPr lang="en-US" sz="2800" dirty="0"/>
              <a:t>Progress update</a:t>
            </a:r>
          </a:p>
          <a:p>
            <a:r>
              <a:rPr lang="en-US" sz="2800" dirty="0"/>
              <a:t>Maps</a:t>
            </a:r>
          </a:p>
          <a:p>
            <a:r>
              <a:rPr lang="en-US" sz="2800" dirty="0"/>
              <a:t>Info available</a:t>
            </a:r>
          </a:p>
          <a:p>
            <a:r>
              <a:rPr lang="en-US" sz="2800" dirty="0"/>
              <a:t>Timeline</a:t>
            </a:r>
          </a:p>
        </p:txBody>
      </p:sp>
      <p:pic>
        <p:nvPicPr>
          <p:cNvPr id="4" name="Picture 3"/>
          <p:cNvPicPr>
            <a:picLocks noChangeAspect="1"/>
          </p:cNvPicPr>
          <p:nvPr/>
        </p:nvPicPr>
        <p:blipFill>
          <a:blip r:embed="rId2"/>
          <a:stretch>
            <a:fillRect/>
          </a:stretch>
        </p:blipFill>
        <p:spPr>
          <a:xfrm>
            <a:off x="4264308" y="885692"/>
            <a:ext cx="4498691" cy="5819908"/>
          </a:xfrm>
          <a:prstGeom prst="rect">
            <a:avLst/>
          </a:prstGeom>
        </p:spPr>
      </p:pic>
    </p:spTree>
    <p:extLst>
      <p:ext uri="{BB962C8B-B14F-4D97-AF65-F5344CB8AC3E}">
        <p14:creationId xmlns:p14="http://schemas.microsoft.com/office/powerpoint/2010/main" val="174995300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08694"/>
            <a:ext cx="9144000" cy="5840612"/>
          </a:xfrm>
          <a:prstGeom prst="rect">
            <a:avLst/>
          </a:prstGeom>
        </p:spPr>
      </p:pic>
    </p:spTree>
    <p:extLst>
      <p:ext uri="{BB962C8B-B14F-4D97-AF65-F5344CB8AC3E}">
        <p14:creationId xmlns:p14="http://schemas.microsoft.com/office/powerpoint/2010/main" val="364854598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28800" y="0"/>
            <a:ext cx="5135392" cy="6719060"/>
          </a:xfrm>
          <a:prstGeom prst="rect">
            <a:avLst/>
          </a:prstGeom>
        </p:spPr>
      </p:pic>
    </p:spTree>
    <p:extLst>
      <p:ext uri="{BB962C8B-B14F-4D97-AF65-F5344CB8AC3E}">
        <p14:creationId xmlns:p14="http://schemas.microsoft.com/office/powerpoint/2010/main" val="107930701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41836" y="0"/>
            <a:ext cx="4460328" cy="6858000"/>
          </a:xfrm>
          <a:prstGeom prst="rect">
            <a:avLst/>
          </a:prstGeom>
        </p:spPr>
      </p:pic>
    </p:spTree>
    <p:extLst>
      <p:ext uri="{BB962C8B-B14F-4D97-AF65-F5344CB8AC3E}">
        <p14:creationId xmlns:p14="http://schemas.microsoft.com/office/powerpoint/2010/main" val="75023686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EDA Activities </a:t>
            </a:r>
          </a:p>
        </p:txBody>
      </p:sp>
      <p:sp>
        <p:nvSpPr>
          <p:cNvPr id="3" name="Content Placeholder 2"/>
          <p:cNvSpPr>
            <a:spLocks noGrp="1"/>
          </p:cNvSpPr>
          <p:nvPr>
            <p:ph idx="1"/>
          </p:nvPr>
        </p:nvSpPr>
        <p:spPr>
          <a:xfrm>
            <a:off x="381000" y="1412875"/>
            <a:ext cx="8382000" cy="5607689"/>
          </a:xfrm>
        </p:spPr>
        <p:txBody>
          <a:bodyPr/>
          <a:lstStyle/>
          <a:p>
            <a:r>
              <a:rPr lang="en-US" sz="2400" dirty="0"/>
              <a:t>The mission of the EDA is to promote economic growth in the City of Dayton through the attraction of new business, retention of existing business and promotion of managed growth and redevelopment of key areas by providing resources that enable development and enhance the quality of life in Dayton.</a:t>
            </a:r>
          </a:p>
          <a:p>
            <a:r>
              <a:rPr lang="en-US" sz="2400" b="1" dirty="0"/>
              <a:t> </a:t>
            </a:r>
            <a:r>
              <a:rPr lang="en-US" sz="2400" dirty="0"/>
              <a:t>Goals-</a:t>
            </a:r>
          </a:p>
          <a:p>
            <a:pPr lvl="1"/>
            <a:r>
              <a:rPr lang="en-US" sz="2000" dirty="0"/>
              <a:t>Participate in City branding effort and implementation</a:t>
            </a:r>
          </a:p>
          <a:p>
            <a:pPr lvl="1"/>
            <a:r>
              <a:rPr lang="en-US" sz="2000" dirty="0"/>
              <a:t>Create a revolving loan fund to support existing business expansion and attract new businesses</a:t>
            </a:r>
          </a:p>
          <a:p>
            <a:pPr lvl="1"/>
            <a:r>
              <a:rPr lang="en-US" sz="2000" dirty="0"/>
              <a:t>Hold annual outreach event to businesses</a:t>
            </a:r>
          </a:p>
          <a:p>
            <a:pPr lvl="1"/>
            <a:r>
              <a:rPr lang="en-US" sz="2000" dirty="0"/>
              <a:t>Prioritize redevelopment areas including Balsam Lane, Historic Village and I-94 Brockton Interchange</a:t>
            </a:r>
          </a:p>
          <a:p>
            <a:pPr lvl="1"/>
            <a:r>
              <a:rPr lang="en-US" sz="2000" dirty="0"/>
              <a:t>Support local events that promote Dayton and its economic development efforts</a:t>
            </a:r>
          </a:p>
          <a:p>
            <a:pPr lvl="1"/>
            <a:endParaRPr lang="en-US" dirty="0"/>
          </a:p>
          <a:p>
            <a:endParaRPr lang="en-US" dirty="0"/>
          </a:p>
        </p:txBody>
      </p:sp>
    </p:spTree>
    <p:extLst>
      <p:ext uri="{BB962C8B-B14F-4D97-AF65-F5344CB8AC3E}">
        <p14:creationId xmlns:p14="http://schemas.microsoft.com/office/powerpoint/2010/main" val="303822055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2018 Budget Priorities</a:t>
            </a:r>
          </a:p>
        </p:txBody>
      </p:sp>
      <p:sp>
        <p:nvSpPr>
          <p:cNvPr id="3" name="Text Placeholder 2"/>
          <p:cNvSpPr>
            <a:spLocks noGrp="1"/>
          </p:cNvSpPr>
          <p:nvPr>
            <p:ph type="body" sz="quarter" idx="10"/>
          </p:nvPr>
        </p:nvSpPr>
        <p:spPr>
          <a:xfrm>
            <a:off x="152400" y="1143000"/>
            <a:ext cx="8763000" cy="5463034"/>
          </a:xfrm>
        </p:spPr>
        <p:txBody>
          <a:bodyPr/>
          <a:lstStyle/>
          <a:p>
            <a:r>
              <a:rPr lang="en-US" sz="3000" dirty="0"/>
              <a:t>Maintain a flat or declining Tax Rate </a:t>
            </a:r>
          </a:p>
          <a:p>
            <a:endParaRPr lang="en-US" sz="3000" dirty="0"/>
          </a:p>
          <a:p>
            <a:pPr marL="0" indent="0">
              <a:buNone/>
            </a:pPr>
            <a:endParaRPr lang="en-US" sz="3000" dirty="0"/>
          </a:p>
          <a:p>
            <a:endParaRPr lang="en-US" sz="3000" dirty="0"/>
          </a:p>
          <a:p>
            <a:r>
              <a:rPr lang="en-US" sz="3000" dirty="0"/>
              <a:t>Continue to Carefully Manage Debt</a:t>
            </a:r>
          </a:p>
          <a:p>
            <a:r>
              <a:rPr lang="en-US" sz="3000" dirty="0"/>
              <a:t>Look at User Fees to Keep Line on Tax Increases</a:t>
            </a:r>
          </a:p>
          <a:p>
            <a:r>
              <a:rPr lang="en-US" sz="3000" dirty="0"/>
              <a:t>Continue Next Phase of Pavement Management Plan</a:t>
            </a:r>
          </a:p>
          <a:p>
            <a:r>
              <a:rPr lang="en-US" sz="3000" dirty="0"/>
              <a:t>Increase Economic Development Activity</a:t>
            </a:r>
          </a:p>
          <a:p>
            <a:r>
              <a:rPr lang="en-US" sz="3000" dirty="0"/>
              <a:t>Continue growth in Single Family Residential</a:t>
            </a:r>
          </a:p>
          <a:p>
            <a:r>
              <a:rPr lang="en-US" dirty="0"/>
              <a:t>Continue funding City’s 10 year CIP and annual updates to the Long-Term Plan</a:t>
            </a:r>
          </a:p>
        </p:txBody>
      </p:sp>
      <p:pic>
        <p:nvPicPr>
          <p:cNvPr id="4" name="Picture 3"/>
          <p:cNvPicPr>
            <a:picLocks noChangeAspect="1"/>
          </p:cNvPicPr>
          <p:nvPr/>
        </p:nvPicPr>
        <p:blipFill>
          <a:blip r:embed="rId2"/>
          <a:stretch>
            <a:fillRect/>
          </a:stretch>
        </p:blipFill>
        <p:spPr>
          <a:xfrm>
            <a:off x="1181100" y="1752600"/>
            <a:ext cx="6705600" cy="923925"/>
          </a:xfrm>
          <a:prstGeom prst="rect">
            <a:avLst/>
          </a:prstGeom>
        </p:spPr>
      </p:pic>
    </p:spTree>
    <p:extLst>
      <p:ext uri="{BB962C8B-B14F-4D97-AF65-F5344CB8AC3E}">
        <p14:creationId xmlns:p14="http://schemas.microsoft.com/office/powerpoint/2010/main" val="235784756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City Branding Effort</a:t>
            </a:r>
          </a:p>
        </p:txBody>
      </p:sp>
      <p:sp>
        <p:nvSpPr>
          <p:cNvPr id="3" name="Content Placeholder 2"/>
          <p:cNvSpPr>
            <a:spLocks noGrp="1"/>
          </p:cNvSpPr>
          <p:nvPr>
            <p:ph idx="1"/>
          </p:nvPr>
        </p:nvSpPr>
        <p:spPr>
          <a:xfrm>
            <a:off x="381000" y="1412875"/>
            <a:ext cx="8382000" cy="4481227"/>
          </a:xfrm>
        </p:spPr>
        <p:txBody>
          <a:bodyPr/>
          <a:lstStyle/>
          <a:p>
            <a:r>
              <a:rPr lang="en-US" dirty="0"/>
              <a:t>City has initiated a Branding effort </a:t>
            </a:r>
          </a:p>
          <a:p>
            <a:r>
              <a:rPr lang="en-US" dirty="0"/>
              <a:t>Heriot Creative will be working with the City to develop a logo, tagline and implementation materials</a:t>
            </a:r>
          </a:p>
          <a:p>
            <a:r>
              <a:rPr lang="en-US" dirty="0"/>
              <a:t>Kicking it off with a survey- you have the opportunity to complete this today!!  </a:t>
            </a:r>
          </a:p>
          <a:p>
            <a:r>
              <a:rPr lang="en-US" dirty="0"/>
              <a:t>Stay tuned to the city’s website for more info!</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651041552"/>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2018 Elections</a:t>
            </a:r>
          </a:p>
        </p:txBody>
      </p:sp>
      <p:sp>
        <p:nvSpPr>
          <p:cNvPr id="3" name="Content Placeholder 2"/>
          <p:cNvSpPr>
            <a:spLocks noGrp="1"/>
          </p:cNvSpPr>
          <p:nvPr>
            <p:ph idx="1"/>
          </p:nvPr>
        </p:nvSpPr>
        <p:spPr>
          <a:xfrm>
            <a:off x="381000" y="990600"/>
            <a:ext cx="8382000" cy="7534370"/>
          </a:xfrm>
        </p:spPr>
        <p:txBody>
          <a:bodyPr/>
          <a:lstStyle/>
          <a:p>
            <a:r>
              <a:rPr lang="en-US" dirty="0"/>
              <a:t>Filling will be accepted for the following positions this year: Filling opens in May</a:t>
            </a:r>
          </a:p>
          <a:p>
            <a:pPr marL="0" indent="0">
              <a:buClr>
                <a:schemeClr val="bg2">
                  <a:lumMod val="60000"/>
                  <a:lumOff val="40000"/>
                </a:schemeClr>
              </a:buClr>
              <a:buNone/>
            </a:pPr>
            <a:r>
              <a:rPr lang="en-US" dirty="0" smtClean="0"/>
              <a:t>Mayor-Two </a:t>
            </a:r>
            <a:r>
              <a:rPr lang="en-US" dirty="0"/>
              <a:t>year term- One position compensation( $6,210.00 a year)</a:t>
            </a:r>
          </a:p>
          <a:p>
            <a:pPr marL="0" indent="0">
              <a:buNone/>
            </a:pPr>
            <a:r>
              <a:rPr lang="en-US" dirty="0"/>
              <a:t>Council member- Four year term- Two positions compensation (4,968.00 a year) </a:t>
            </a:r>
          </a:p>
          <a:p>
            <a:r>
              <a:rPr lang="en-US" dirty="0"/>
              <a:t> To file you must meet all of the following:</a:t>
            </a:r>
          </a:p>
          <a:p>
            <a:pPr marL="0" indent="0">
              <a:buNone/>
            </a:pPr>
            <a:r>
              <a:rPr lang="en-US" dirty="0"/>
              <a:t>A U.S. citizen</a:t>
            </a:r>
          </a:p>
          <a:p>
            <a:pPr marL="0" indent="0">
              <a:buNone/>
            </a:pPr>
            <a:r>
              <a:rPr lang="en-US" dirty="0"/>
              <a:t>At least 21 years of age on the date he or she would take office</a:t>
            </a:r>
          </a:p>
          <a:p>
            <a:pPr marL="0" indent="0">
              <a:buNone/>
            </a:pPr>
            <a:r>
              <a:rPr lang="en-US" dirty="0"/>
              <a:t>A resident of the City of Dayton for 30 days before the election</a:t>
            </a:r>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307409210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9A546A-3171-48A2-A878-64D85789674B}"/>
              </a:ext>
            </a:extLst>
          </p:cNvPr>
          <p:cNvSpPr>
            <a:spLocks noGrp="1"/>
          </p:cNvSpPr>
          <p:nvPr>
            <p:ph type="ctrTitle"/>
          </p:nvPr>
        </p:nvSpPr>
        <p:spPr>
          <a:xfrm>
            <a:off x="609600" y="304800"/>
            <a:ext cx="7681913" cy="838200"/>
          </a:xfrm>
        </p:spPr>
        <p:txBody>
          <a:bodyPr/>
          <a:lstStyle/>
          <a:p>
            <a:r>
              <a:rPr lang="en-US" dirty="0"/>
              <a:t>2018 Elections</a:t>
            </a:r>
          </a:p>
        </p:txBody>
      </p:sp>
      <p:sp>
        <p:nvSpPr>
          <p:cNvPr id="3" name="Subtitle 2">
            <a:extLst>
              <a:ext uri="{FF2B5EF4-FFF2-40B4-BE49-F238E27FC236}">
                <a16:creationId xmlns="" xmlns:a16="http://schemas.microsoft.com/office/drawing/2014/main" id="{BC149F45-3CC3-4085-A63B-F73DDE69F5B4}"/>
              </a:ext>
            </a:extLst>
          </p:cNvPr>
          <p:cNvSpPr>
            <a:spLocks noGrp="1"/>
          </p:cNvSpPr>
          <p:nvPr>
            <p:ph type="subTitle" idx="1"/>
          </p:nvPr>
        </p:nvSpPr>
        <p:spPr>
          <a:xfrm>
            <a:off x="381000" y="1143699"/>
            <a:ext cx="7758113" cy="5029200"/>
          </a:xfrm>
        </p:spPr>
        <p:txBody>
          <a:bodyPr/>
          <a:lstStyle/>
          <a:p>
            <a:pPr marL="396875" indent="-396875">
              <a:spcBef>
                <a:spcPct val="20000"/>
              </a:spcBef>
              <a:buBlip>
                <a:blip r:embed="rId2"/>
              </a:buBlip>
            </a:pPr>
            <a:r>
              <a:rPr lang="en-US" sz="2800" dirty="0">
                <a:solidFill>
                  <a:schemeClr val="tx1"/>
                </a:solidFill>
              </a:rPr>
              <a:t>Election Judges needed! Please apply with Amy Benting City Clerk if interested. </a:t>
            </a:r>
          </a:p>
          <a:p>
            <a:endParaRPr lang="en-US" sz="2800" dirty="0"/>
          </a:p>
          <a:p>
            <a:pPr marL="396875" indent="-396875">
              <a:spcBef>
                <a:spcPct val="20000"/>
              </a:spcBef>
              <a:buBlip>
                <a:blip r:embed="rId2"/>
              </a:buBlip>
            </a:pPr>
            <a:r>
              <a:rPr lang="en-US" sz="2800" dirty="0">
                <a:solidFill>
                  <a:schemeClr val="tx1"/>
                </a:solidFill>
              </a:rPr>
              <a:t>Election judges have many duties both on election day and in the time leading up to elections.</a:t>
            </a:r>
          </a:p>
          <a:p>
            <a:endParaRPr lang="en-US" sz="2800" dirty="0"/>
          </a:p>
          <a:p>
            <a:pPr marL="396875" indent="-396875">
              <a:spcBef>
                <a:spcPct val="20000"/>
              </a:spcBef>
              <a:buBlip>
                <a:blip r:embed="rId2"/>
              </a:buBlip>
            </a:pPr>
            <a:r>
              <a:rPr lang="en-US" sz="2800" dirty="0">
                <a:solidFill>
                  <a:schemeClr val="tx1"/>
                </a:solidFill>
              </a:rPr>
              <a:t>Each precinct must have a minimum of four judges </a:t>
            </a:r>
          </a:p>
          <a:p>
            <a:endParaRPr lang="en-US" sz="2800" dirty="0"/>
          </a:p>
          <a:p>
            <a:pPr marL="396875" indent="-396875">
              <a:spcBef>
                <a:spcPct val="20000"/>
              </a:spcBef>
              <a:buBlip>
                <a:blip r:embed="rId2"/>
              </a:buBlip>
            </a:pPr>
            <a:r>
              <a:rPr lang="en-US" sz="2800" dirty="0">
                <a:solidFill>
                  <a:schemeClr val="tx1"/>
                </a:solidFill>
              </a:rPr>
              <a:t>Compensation for being an election judge is $10.00 an hour and $11.00 an hour for head election judges. </a:t>
            </a:r>
          </a:p>
        </p:txBody>
      </p:sp>
    </p:spTree>
    <p:extLst>
      <p:ext uri="{BB962C8B-B14F-4D97-AF65-F5344CB8AC3E}">
        <p14:creationId xmlns:p14="http://schemas.microsoft.com/office/powerpoint/2010/main" val="175413570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lstStyle/>
          <a:p>
            <a:r>
              <a:rPr lang="en-US" dirty="0"/>
              <a:t>City Council Adopted 2017-2018 Goals </a:t>
            </a:r>
          </a:p>
        </p:txBody>
      </p:sp>
      <p:sp>
        <p:nvSpPr>
          <p:cNvPr id="3" name="Content Placeholder 2"/>
          <p:cNvSpPr>
            <a:spLocks noGrp="1"/>
          </p:cNvSpPr>
          <p:nvPr>
            <p:ph idx="1"/>
          </p:nvPr>
        </p:nvSpPr>
        <p:spPr>
          <a:xfrm>
            <a:off x="381000" y="1559783"/>
            <a:ext cx="8382000" cy="4770537"/>
          </a:xfrm>
        </p:spPr>
        <p:txBody>
          <a:bodyPr/>
          <a:lstStyle/>
          <a:p>
            <a:r>
              <a:rPr lang="en-US" sz="2800" dirty="0"/>
              <a:t>Preserve Rural Character and Open Space</a:t>
            </a:r>
          </a:p>
          <a:p>
            <a:pPr lvl="1"/>
            <a:r>
              <a:rPr lang="en-US" sz="2000" dirty="0"/>
              <a:t>Adopted buffer ordinance; additional ordinance work to continue</a:t>
            </a:r>
          </a:p>
          <a:p>
            <a:pPr lvl="1"/>
            <a:r>
              <a:rPr lang="en-US" sz="2000" dirty="0"/>
              <a:t>Supporting Three Rivers possible land purchase on River</a:t>
            </a:r>
          </a:p>
          <a:p>
            <a:pPr lvl="1"/>
            <a:r>
              <a:rPr lang="en-US" sz="2000" dirty="0"/>
              <a:t>Will review 1:40 rule and Growth ordinance on future staging years</a:t>
            </a:r>
          </a:p>
          <a:p>
            <a:r>
              <a:rPr lang="en-US" sz="2800" dirty="0"/>
              <a:t>Create and Maintain Quality Residential Neighborhoods and Business Districts</a:t>
            </a:r>
          </a:p>
          <a:p>
            <a:pPr lvl="1"/>
            <a:r>
              <a:rPr lang="en-US" sz="2000" dirty="0"/>
              <a:t>Updating residential design ordinances</a:t>
            </a:r>
          </a:p>
          <a:p>
            <a:pPr lvl="1"/>
            <a:r>
              <a:rPr lang="en-US" sz="2000" dirty="0"/>
              <a:t>Addressing through comp plan updates</a:t>
            </a:r>
          </a:p>
          <a:p>
            <a:pPr lvl="1"/>
            <a:r>
              <a:rPr lang="en-US" sz="2000" dirty="0"/>
              <a:t>Addressing code enforcement issues</a:t>
            </a:r>
          </a:p>
          <a:p>
            <a:r>
              <a:rPr lang="en-US" sz="2800" dirty="0"/>
              <a:t>Increase Economic Growth and Development</a:t>
            </a:r>
          </a:p>
          <a:p>
            <a:pPr lvl="1"/>
            <a:r>
              <a:rPr lang="en-US" sz="2000" dirty="0"/>
              <a:t>Will begin work on revolving loan fund</a:t>
            </a:r>
          </a:p>
          <a:p>
            <a:pPr lvl="1"/>
            <a:r>
              <a:rPr lang="en-US" sz="2000" dirty="0"/>
              <a:t>Continue to pursue funding for I-94/Brockton interchange</a:t>
            </a:r>
          </a:p>
          <a:p>
            <a:pPr lvl="1"/>
            <a:r>
              <a:rPr lang="en-US" sz="2000" dirty="0"/>
              <a:t>Work with new businesses on seeking grant assistance</a:t>
            </a:r>
          </a:p>
        </p:txBody>
      </p:sp>
    </p:spTree>
    <p:extLst>
      <p:ext uri="{BB962C8B-B14F-4D97-AF65-F5344CB8AC3E}">
        <p14:creationId xmlns:p14="http://schemas.microsoft.com/office/powerpoint/2010/main" val="852694613"/>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lstStyle/>
          <a:p>
            <a:r>
              <a:rPr lang="en-US" dirty="0"/>
              <a:t>City Council Adopted 2017-2018 Goals </a:t>
            </a:r>
          </a:p>
        </p:txBody>
      </p:sp>
      <p:sp>
        <p:nvSpPr>
          <p:cNvPr id="3" name="Content Placeholder 2"/>
          <p:cNvSpPr>
            <a:spLocks noGrp="1"/>
          </p:cNvSpPr>
          <p:nvPr>
            <p:ph idx="1"/>
          </p:nvPr>
        </p:nvSpPr>
        <p:spPr>
          <a:xfrm>
            <a:off x="381000" y="1676400"/>
            <a:ext cx="8382000" cy="5053691"/>
          </a:xfrm>
        </p:spPr>
        <p:txBody>
          <a:bodyPr/>
          <a:lstStyle/>
          <a:p>
            <a:r>
              <a:rPr lang="en-US" dirty="0"/>
              <a:t>Improve City’s Fiscal Strength</a:t>
            </a:r>
          </a:p>
          <a:p>
            <a:pPr lvl="1"/>
            <a:r>
              <a:rPr lang="en-US" sz="2000" dirty="0"/>
              <a:t>Adopted annual budget and approve 20-yr CIP</a:t>
            </a:r>
          </a:p>
          <a:p>
            <a:pPr lvl="1"/>
            <a:r>
              <a:rPr lang="en-US" sz="2000" dirty="0"/>
              <a:t>Maintain flat city tax rate for 2018</a:t>
            </a:r>
          </a:p>
          <a:p>
            <a:pPr lvl="1"/>
            <a:r>
              <a:rPr lang="en-US" sz="2000" dirty="0"/>
              <a:t>Seek grants for city projects ($100,000 for trail)</a:t>
            </a:r>
          </a:p>
          <a:p>
            <a:r>
              <a:rPr lang="en-US" dirty="0"/>
              <a:t>Define and Promote the City’s Brand</a:t>
            </a:r>
          </a:p>
          <a:p>
            <a:pPr lvl="1"/>
            <a:r>
              <a:rPr lang="en-US" sz="2000" dirty="0"/>
              <a:t>Hired branding consultant; project underway</a:t>
            </a:r>
          </a:p>
          <a:p>
            <a:r>
              <a:rPr lang="en-US" dirty="0"/>
              <a:t>Communicate Transparently and Effectively</a:t>
            </a:r>
          </a:p>
          <a:p>
            <a:pPr lvl="1"/>
            <a:r>
              <a:rPr lang="en-US" sz="2000" dirty="0"/>
              <a:t>Making improvements to website and Dayton Communicator</a:t>
            </a:r>
          </a:p>
          <a:p>
            <a:pPr lvl="1"/>
            <a:r>
              <a:rPr lang="en-US" sz="2000" dirty="0"/>
              <a:t>Audio and live stream video city meetings</a:t>
            </a:r>
          </a:p>
          <a:p>
            <a:pPr lvl="1"/>
            <a:r>
              <a:rPr lang="en-US" sz="2000" dirty="0"/>
              <a:t>Open House events</a:t>
            </a:r>
          </a:p>
          <a:p>
            <a:pPr lvl="1"/>
            <a:r>
              <a:rPr lang="en-US" sz="2000" dirty="0"/>
              <a:t>Require neighborhood meetings with all new residential development concept plans</a:t>
            </a:r>
          </a:p>
          <a:p>
            <a:endParaRPr lang="en-US" dirty="0"/>
          </a:p>
        </p:txBody>
      </p:sp>
    </p:spTree>
    <p:extLst>
      <p:ext uri="{BB962C8B-B14F-4D97-AF65-F5344CB8AC3E}">
        <p14:creationId xmlns:p14="http://schemas.microsoft.com/office/powerpoint/2010/main" val="158116801"/>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lstStyle/>
          <a:p>
            <a:r>
              <a:rPr lang="en-US" dirty="0"/>
              <a:t>City Council Adopted 2017-2018 Goals </a:t>
            </a:r>
          </a:p>
        </p:txBody>
      </p:sp>
      <p:sp>
        <p:nvSpPr>
          <p:cNvPr id="3" name="Content Placeholder 2"/>
          <p:cNvSpPr>
            <a:spLocks noGrp="1"/>
          </p:cNvSpPr>
          <p:nvPr>
            <p:ph idx="1"/>
          </p:nvPr>
        </p:nvSpPr>
        <p:spPr>
          <a:xfrm>
            <a:off x="408878" y="1676400"/>
            <a:ext cx="8382000" cy="5940088"/>
          </a:xfrm>
        </p:spPr>
        <p:txBody>
          <a:bodyPr/>
          <a:lstStyle/>
          <a:p>
            <a:r>
              <a:rPr lang="en-US" sz="2800" dirty="0"/>
              <a:t>Maintain Safety of Community</a:t>
            </a:r>
          </a:p>
          <a:p>
            <a:pPr lvl="1"/>
            <a:r>
              <a:rPr lang="en-US" sz="2400" dirty="0"/>
              <a:t>Expanding Neighborhood Watch programs</a:t>
            </a:r>
          </a:p>
          <a:p>
            <a:pPr lvl="1"/>
            <a:r>
              <a:rPr lang="en-US" sz="2400" dirty="0"/>
              <a:t>Annual Night to Unite</a:t>
            </a:r>
          </a:p>
          <a:p>
            <a:r>
              <a:rPr lang="en-US" sz="2800" dirty="0"/>
              <a:t>Maintain and Enhance Infrastructure</a:t>
            </a:r>
          </a:p>
          <a:p>
            <a:pPr lvl="1"/>
            <a:r>
              <a:rPr lang="en-US" sz="2400" dirty="0"/>
              <a:t>Annual implementation of pavement management</a:t>
            </a:r>
          </a:p>
          <a:p>
            <a:pPr lvl="1"/>
            <a:r>
              <a:rPr lang="en-US" sz="2400" dirty="0"/>
              <a:t>Working on efforts for NW water needs</a:t>
            </a:r>
          </a:p>
          <a:p>
            <a:r>
              <a:rPr lang="en-US" sz="2800" dirty="0"/>
              <a:t>Prepare Plan for Public Facilities to Meet City’s Growth</a:t>
            </a:r>
          </a:p>
          <a:p>
            <a:pPr lvl="1"/>
            <a:r>
              <a:rPr lang="en-US" dirty="0"/>
              <a:t>Fire assessment study in 2018</a:t>
            </a:r>
          </a:p>
          <a:p>
            <a:r>
              <a:rPr lang="en-US" sz="2800" dirty="0"/>
              <a:t>Create Comprehensive Park and Trail Plans</a:t>
            </a:r>
          </a:p>
          <a:p>
            <a:pPr lvl="1"/>
            <a:r>
              <a:rPr lang="en-US" sz="2400" dirty="0"/>
              <a:t>Draft plan completed; will be included in 2040 update</a:t>
            </a:r>
          </a:p>
          <a:p>
            <a:r>
              <a:rPr lang="en-US" sz="2800" dirty="0"/>
              <a:t>Improve and Sustain High Employee Morale</a:t>
            </a:r>
          </a:p>
          <a:p>
            <a:pPr marL="517525" lvl="1" indent="0">
              <a:buNone/>
            </a:pPr>
            <a:endParaRPr lang="en-US" dirty="0"/>
          </a:p>
          <a:p>
            <a:endParaRPr lang="en-US" dirty="0"/>
          </a:p>
        </p:txBody>
      </p:sp>
    </p:spTree>
    <p:extLst>
      <p:ext uri="{BB962C8B-B14F-4D97-AF65-F5344CB8AC3E}">
        <p14:creationId xmlns:p14="http://schemas.microsoft.com/office/powerpoint/2010/main" val="2214528035"/>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4246F2-7E74-4ABB-949D-F1E9C7F5B277}"/>
              </a:ext>
            </a:extLst>
          </p:cNvPr>
          <p:cNvSpPr>
            <a:spLocks noGrp="1"/>
          </p:cNvSpPr>
          <p:nvPr>
            <p:ph type="title"/>
          </p:nvPr>
        </p:nvSpPr>
        <p:spPr/>
        <p:txBody>
          <a:bodyPr/>
          <a:lstStyle/>
          <a:p>
            <a:r>
              <a:rPr lang="en-US" dirty="0" smtClean="0"/>
              <a:t>Police Department: Staffing </a:t>
            </a:r>
            <a:r>
              <a:rPr lang="en-US" dirty="0"/>
              <a:t>Levels </a:t>
            </a:r>
          </a:p>
        </p:txBody>
      </p:sp>
      <p:sp>
        <p:nvSpPr>
          <p:cNvPr id="3" name="Content Placeholder 2">
            <a:extLst>
              <a:ext uri="{FF2B5EF4-FFF2-40B4-BE49-F238E27FC236}">
                <a16:creationId xmlns="" xmlns:a16="http://schemas.microsoft.com/office/drawing/2014/main" id="{E3D5974F-6C56-4FAE-BBF3-D90A98FCB396}"/>
              </a:ext>
            </a:extLst>
          </p:cNvPr>
          <p:cNvSpPr>
            <a:spLocks noGrp="1"/>
          </p:cNvSpPr>
          <p:nvPr>
            <p:ph idx="1"/>
          </p:nvPr>
        </p:nvSpPr>
        <p:spPr/>
        <p:txBody>
          <a:bodyPr>
            <a:noAutofit/>
          </a:bodyPr>
          <a:lstStyle/>
          <a:p>
            <a:pPr marL="0" indent="0">
              <a:buNone/>
            </a:pPr>
            <a:r>
              <a:rPr lang="en-US" sz="2400" dirty="0"/>
              <a:t>1998-2013 – 4 full-time Officers, Chief of Police, Administrative Secretary, Off and On Part-Time employees</a:t>
            </a:r>
          </a:p>
          <a:p>
            <a:pPr marL="0" indent="0">
              <a:buNone/>
            </a:pPr>
            <a:r>
              <a:rPr lang="en-US" sz="2400" dirty="0"/>
              <a:t>2013 – 4 full-time Officers, Chief of Police, Administrative Secretary, 6 Part-time Police Officers, and 5 Reserves</a:t>
            </a:r>
          </a:p>
          <a:p>
            <a:pPr marL="0" indent="0">
              <a:buNone/>
            </a:pPr>
            <a:r>
              <a:rPr lang="en-US" sz="2400" dirty="0"/>
              <a:t>2014 - 4 full-time Officers, Chief of Police, Administrative Secretary, 6 Part-time Police Officers, and 5 Reserves</a:t>
            </a:r>
          </a:p>
          <a:p>
            <a:pPr marL="0" indent="0">
              <a:buNone/>
            </a:pPr>
            <a:r>
              <a:rPr lang="en-US" sz="2400" dirty="0"/>
              <a:t>2015 - 5 full-time Officers, Chief of Police, Administrative Secretary, 6 Part-time Police Officers, and 4 Reserves</a:t>
            </a:r>
          </a:p>
          <a:p>
            <a:pPr marL="0" indent="0">
              <a:buNone/>
            </a:pPr>
            <a:r>
              <a:rPr lang="en-US" sz="2400" dirty="0"/>
              <a:t>2016 - 5 full-time Officers, Chief of Police, Administrative Secretary, 7 Part-time Police Officers, and 4 Reserves </a:t>
            </a:r>
          </a:p>
          <a:p>
            <a:pPr marL="0" indent="0">
              <a:buNone/>
            </a:pPr>
            <a:r>
              <a:rPr lang="en-US" sz="2400" dirty="0"/>
              <a:t>2017 – 6 full-time Officers, Chief of Police, Administrative Secretary, 7 Part-time Police Officers, and 4 Reserves</a:t>
            </a:r>
          </a:p>
        </p:txBody>
      </p:sp>
    </p:spTree>
    <p:extLst>
      <p:ext uri="{BB962C8B-B14F-4D97-AF65-F5344CB8AC3E}">
        <p14:creationId xmlns:p14="http://schemas.microsoft.com/office/powerpoint/2010/main" val="1880693591"/>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Police Department: 2017 </a:t>
            </a:r>
            <a:r>
              <a:rPr lang="en-US" dirty="0"/>
              <a:t>Highlights</a:t>
            </a:r>
          </a:p>
        </p:txBody>
      </p:sp>
      <p:sp>
        <p:nvSpPr>
          <p:cNvPr id="4" name="Content Placeholder 3"/>
          <p:cNvSpPr>
            <a:spLocks noGrp="1"/>
          </p:cNvSpPr>
          <p:nvPr>
            <p:ph idx="1"/>
          </p:nvPr>
        </p:nvSpPr>
        <p:spPr/>
        <p:txBody>
          <a:bodyPr>
            <a:noAutofit/>
          </a:bodyPr>
          <a:lstStyle/>
          <a:p>
            <a:r>
              <a:rPr lang="en-US" sz="2400" dirty="0"/>
              <a:t>Reduced Damage to Property Calls for service in 2017 compared to 2016</a:t>
            </a:r>
          </a:p>
          <a:p>
            <a:r>
              <a:rPr lang="en-US" sz="2400" dirty="0"/>
              <a:t>Reduced Property Damage Accidents from 2017 to 2016 with continued increase in traffic enforcement.</a:t>
            </a:r>
          </a:p>
          <a:p>
            <a:r>
              <a:rPr lang="en-US" sz="2400" dirty="0"/>
              <a:t>Targeted traffic enforcement in problem areas to improve safety and reduce traffic complaints</a:t>
            </a:r>
          </a:p>
          <a:p>
            <a:r>
              <a:rPr lang="en-US" sz="2400" dirty="0"/>
              <a:t>Purchased and installed in squad camera systems in three squads</a:t>
            </a:r>
          </a:p>
          <a:p>
            <a:r>
              <a:rPr lang="en-US" sz="2400" dirty="0"/>
              <a:t>Increased coordination with the Dayton Park Properties and MN Department of Health to combat ordinance violations in the Park. </a:t>
            </a:r>
          </a:p>
          <a:p>
            <a:r>
              <a:rPr lang="en-US" sz="2400" dirty="0"/>
              <a:t>Increased Patrols and contacts throughout the neighborhoods and businesses to try and combat the increase in </a:t>
            </a:r>
            <a:r>
              <a:rPr lang="en-US" sz="2400" dirty="0" smtClean="0"/>
              <a:t>theft </a:t>
            </a:r>
            <a:r>
              <a:rPr lang="en-US" sz="2400" dirty="0"/>
              <a:t>from </a:t>
            </a:r>
            <a:r>
              <a:rPr lang="en-US" sz="2400" dirty="0" smtClean="0"/>
              <a:t>vehicles</a:t>
            </a:r>
            <a:r>
              <a:rPr lang="en-US" sz="2400" dirty="0"/>
              <a:t>, </a:t>
            </a:r>
            <a:r>
              <a:rPr lang="en-US" sz="2400" dirty="0" smtClean="0"/>
              <a:t>thefts</a:t>
            </a:r>
            <a:r>
              <a:rPr lang="en-US" sz="2400" dirty="0"/>
              <a:t>, and </a:t>
            </a:r>
            <a:r>
              <a:rPr lang="en-US" sz="2400" dirty="0" smtClean="0"/>
              <a:t>burglaries.</a:t>
            </a:r>
            <a:endParaRPr lang="en-US" sz="2400" dirty="0"/>
          </a:p>
        </p:txBody>
      </p:sp>
    </p:spTree>
    <p:extLst>
      <p:ext uri="{BB962C8B-B14F-4D97-AF65-F5344CB8AC3E}">
        <p14:creationId xmlns:p14="http://schemas.microsoft.com/office/powerpoint/2010/main" val="4277666860"/>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Police Department: 2017 </a:t>
            </a:r>
            <a:r>
              <a:rPr lang="en-US" dirty="0"/>
              <a:t>Highlights</a:t>
            </a:r>
          </a:p>
        </p:txBody>
      </p:sp>
      <p:sp>
        <p:nvSpPr>
          <p:cNvPr id="4" name="Content Placeholder 3"/>
          <p:cNvSpPr>
            <a:spLocks noGrp="1"/>
          </p:cNvSpPr>
          <p:nvPr>
            <p:ph idx="1"/>
          </p:nvPr>
        </p:nvSpPr>
        <p:spPr/>
        <p:txBody>
          <a:bodyPr>
            <a:noAutofit/>
          </a:bodyPr>
          <a:lstStyle/>
          <a:p>
            <a:r>
              <a:rPr lang="en-US" sz="2400" dirty="0" smtClean="0"/>
              <a:t>Expanded </a:t>
            </a:r>
            <a:r>
              <a:rPr lang="en-US" sz="2400" dirty="0"/>
              <a:t>the crime free prevention program to educate residents on ways to report and reduce criminal activity.  Expanded Neighborhood Watch to the new residential areas.</a:t>
            </a:r>
          </a:p>
          <a:p>
            <a:r>
              <a:rPr lang="en-US" sz="2400" dirty="0"/>
              <a:t>Deployed Speed Trailer throughout the city to assist with reducing traffic complaints</a:t>
            </a:r>
          </a:p>
          <a:p>
            <a:r>
              <a:rPr lang="en-US" sz="2400" dirty="0"/>
              <a:t>Assisted with </a:t>
            </a:r>
            <a:r>
              <a:rPr lang="en-US" sz="2400" dirty="0" smtClean="0"/>
              <a:t>traffic </a:t>
            </a:r>
            <a:r>
              <a:rPr lang="en-US" sz="2400" dirty="0"/>
              <a:t>for Matt Lee Classic 5k Run, Bunce Production, Heritage Days and other bike races.</a:t>
            </a:r>
          </a:p>
          <a:p>
            <a:r>
              <a:rPr lang="en-US" sz="2400" dirty="0"/>
              <a:t>Increased </a:t>
            </a:r>
            <a:r>
              <a:rPr lang="en-US" sz="2400" dirty="0" smtClean="0"/>
              <a:t>storm </a:t>
            </a:r>
            <a:r>
              <a:rPr lang="en-US" sz="2400" dirty="0"/>
              <a:t>s</a:t>
            </a:r>
            <a:r>
              <a:rPr lang="en-US" sz="2400" dirty="0" smtClean="0"/>
              <a:t>iren </a:t>
            </a:r>
            <a:r>
              <a:rPr lang="en-US" sz="2400" dirty="0"/>
              <a:t>c</a:t>
            </a:r>
            <a:r>
              <a:rPr lang="en-US" sz="2400" dirty="0" smtClean="0"/>
              <a:t>overage </a:t>
            </a:r>
            <a:r>
              <a:rPr lang="en-US" sz="2400" dirty="0"/>
              <a:t>for residents safety</a:t>
            </a:r>
          </a:p>
          <a:p>
            <a:r>
              <a:rPr lang="en-US" sz="2400" dirty="0"/>
              <a:t>Completed </a:t>
            </a:r>
            <a:r>
              <a:rPr lang="en-US" sz="2400" dirty="0" smtClean="0"/>
              <a:t>storm </a:t>
            </a:r>
            <a:r>
              <a:rPr lang="en-US" sz="2400" dirty="0"/>
              <a:t>s</a:t>
            </a:r>
            <a:r>
              <a:rPr lang="en-US" sz="2400" dirty="0" smtClean="0"/>
              <a:t>helter </a:t>
            </a:r>
            <a:r>
              <a:rPr lang="en-US" sz="2400" dirty="0"/>
              <a:t>at Dayton Park Properties with a grant from FEMA</a:t>
            </a:r>
          </a:p>
          <a:p>
            <a:r>
              <a:rPr lang="en-US" sz="2400" dirty="0"/>
              <a:t>Moved into the </a:t>
            </a:r>
            <a:r>
              <a:rPr lang="en-US" sz="2400" dirty="0" smtClean="0"/>
              <a:t>new </a:t>
            </a:r>
            <a:r>
              <a:rPr lang="en-US" sz="2400" dirty="0"/>
              <a:t>Police Department/Public Works building	</a:t>
            </a:r>
          </a:p>
          <a:p>
            <a:r>
              <a:rPr lang="en-US" sz="2400" dirty="0"/>
              <a:t>Partnered with the Dayton Lions to serve a meal around the </a:t>
            </a:r>
            <a:r>
              <a:rPr lang="en-US" sz="2400" dirty="0" smtClean="0"/>
              <a:t>holidays </a:t>
            </a:r>
            <a:r>
              <a:rPr lang="en-US" sz="2400" dirty="0"/>
              <a:t>at </a:t>
            </a:r>
            <a:r>
              <a:rPr lang="en-US" sz="2400" dirty="0" err="1"/>
              <a:t>Dehn’s</a:t>
            </a:r>
            <a:r>
              <a:rPr lang="en-US" sz="2400" dirty="0"/>
              <a:t> Country Manor for the Seniors.</a:t>
            </a:r>
          </a:p>
        </p:txBody>
      </p:sp>
    </p:spTree>
    <p:extLst>
      <p:ext uri="{BB962C8B-B14F-4D97-AF65-F5344CB8AC3E}">
        <p14:creationId xmlns:p14="http://schemas.microsoft.com/office/powerpoint/2010/main" val="3939402978"/>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Police Department: 2018 </a:t>
            </a:r>
            <a:r>
              <a:rPr lang="en-US" dirty="0"/>
              <a:t>GOALS	</a:t>
            </a:r>
          </a:p>
        </p:txBody>
      </p:sp>
      <p:sp>
        <p:nvSpPr>
          <p:cNvPr id="3" name="Content Placeholder 2"/>
          <p:cNvSpPr>
            <a:spLocks noGrp="1"/>
          </p:cNvSpPr>
          <p:nvPr>
            <p:ph idx="1"/>
          </p:nvPr>
        </p:nvSpPr>
        <p:spPr>
          <a:xfrm>
            <a:off x="381000" y="990600"/>
            <a:ext cx="8382000" cy="5638800"/>
          </a:xfrm>
        </p:spPr>
        <p:txBody>
          <a:bodyPr>
            <a:normAutofit fontScale="32500" lnSpcReduction="20000"/>
          </a:bodyPr>
          <a:lstStyle/>
          <a:p>
            <a:r>
              <a:rPr lang="en-US" sz="6200" dirty="0"/>
              <a:t>Reduce </a:t>
            </a:r>
            <a:r>
              <a:rPr lang="en-US" sz="6200" dirty="0" smtClean="0"/>
              <a:t>theft </a:t>
            </a:r>
            <a:r>
              <a:rPr lang="en-US" sz="6200" dirty="0"/>
              <a:t>and </a:t>
            </a:r>
            <a:r>
              <a:rPr lang="en-US" sz="6200" dirty="0" smtClean="0"/>
              <a:t>burglaries </a:t>
            </a:r>
            <a:r>
              <a:rPr lang="en-US" sz="6200" dirty="0"/>
              <a:t>throughout the City by aggressive patrols thru the n</a:t>
            </a:r>
            <a:r>
              <a:rPr lang="en-US" sz="6200" dirty="0" smtClean="0"/>
              <a:t>eighborhoods </a:t>
            </a:r>
            <a:r>
              <a:rPr lang="en-US" sz="6200" dirty="0"/>
              <a:t>and Business District – </a:t>
            </a:r>
            <a:r>
              <a:rPr lang="en-US" sz="6200" dirty="0" smtClean="0"/>
              <a:t>with </a:t>
            </a:r>
            <a:r>
              <a:rPr lang="en-US" sz="6200" dirty="0"/>
              <a:t>new development we saw a increase from 2016 to 2017 in this area.</a:t>
            </a:r>
          </a:p>
          <a:p>
            <a:r>
              <a:rPr lang="en-US" sz="6200" dirty="0"/>
              <a:t>Reduce </a:t>
            </a:r>
            <a:r>
              <a:rPr lang="en-US" sz="6200" dirty="0" smtClean="0"/>
              <a:t>traffic </a:t>
            </a:r>
            <a:r>
              <a:rPr lang="en-US" sz="6200" dirty="0"/>
              <a:t>c</a:t>
            </a:r>
            <a:r>
              <a:rPr lang="en-US" sz="6200" dirty="0" smtClean="0"/>
              <a:t>omplaints</a:t>
            </a:r>
            <a:r>
              <a:rPr lang="en-US" sz="6200" dirty="0"/>
              <a:t>, PD Accidents, and PI Accidents by doing directed </a:t>
            </a:r>
            <a:r>
              <a:rPr lang="en-US" sz="6200" dirty="0" smtClean="0"/>
              <a:t>patrols </a:t>
            </a:r>
            <a:r>
              <a:rPr lang="en-US" sz="6200" dirty="0"/>
              <a:t>and </a:t>
            </a:r>
            <a:r>
              <a:rPr lang="en-US" sz="6200" dirty="0" smtClean="0"/>
              <a:t>utilizing </a:t>
            </a:r>
            <a:r>
              <a:rPr lang="en-US" sz="6200" dirty="0"/>
              <a:t>the Speed Trailer in areas we have seen an increase.</a:t>
            </a:r>
          </a:p>
          <a:p>
            <a:r>
              <a:rPr lang="en-US" sz="6200" dirty="0"/>
              <a:t>Increase </a:t>
            </a:r>
            <a:r>
              <a:rPr lang="en-US" sz="6200" dirty="0" smtClean="0"/>
              <a:t>training </a:t>
            </a:r>
            <a:r>
              <a:rPr lang="en-US" sz="6200" dirty="0"/>
              <a:t>for </a:t>
            </a:r>
            <a:r>
              <a:rPr lang="en-US" sz="6200" dirty="0" smtClean="0"/>
              <a:t>Officers </a:t>
            </a:r>
            <a:r>
              <a:rPr lang="en-US" sz="6200" dirty="0"/>
              <a:t>including </a:t>
            </a:r>
            <a:r>
              <a:rPr lang="en-US" sz="6200" dirty="0" smtClean="0"/>
              <a:t>de-escalation </a:t>
            </a:r>
            <a:r>
              <a:rPr lang="en-US" sz="6200" dirty="0"/>
              <a:t>and </a:t>
            </a:r>
            <a:r>
              <a:rPr lang="en-US" sz="6200" dirty="0" smtClean="0"/>
              <a:t>crisis </a:t>
            </a:r>
            <a:r>
              <a:rPr lang="en-US" sz="6200" dirty="0"/>
              <a:t>i</a:t>
            </a:r>
            <a:r>
              <a:rPr lang="en-US" sz="6200" dirty="0" smtClean="0"/>
              <a:t>ntervention </a:t>
            </a:r>
            <a:r>
              <a:rPr lang="en-US" sz="6200" dirty="0"/>
              <a:t>training.</a:t>
            </a:r>
          </a:p>
          <a:p>
            <a:r>
              <a:rPr lang="en-US" sz="6200" dirty="0"/>
              <a:t>Increase </a:t>
            </a:r>
            <a:r>
              <a:rPr lang="en-US" sz="6200" dirty="0" smtClean="0"/>
              <a:t>effectiveness </a:t>
            </a:r>
            <a:r>
              <a:rPr lang="en-US" sz="6200" dirty="0"/>
              <a:t>of the Crime Prevention Program to help reduce thefts, burglaries, and damage to property reports.</a:t>
            </a:r>
          </a:p>
          <a:p>
            <a:r>
              <a:rPr lang="en-US" sz="6200" dirty="0"/>
              <a:t>Increase </a:t>
            </a:r>
            <a:r>
              <a:rPr lang="en-US" sz="6200" dirty="0" smtClean="0"/>
              <a:t>effectiveness </a:t>
            </a:r>
            <a:r>
              <a:rPr lang="en-US" sz="6200" dirty="0"/>
              <a:t>of Reserve Program to assist </a:t>
            </a:r>
            <a:r>
              <a:rPr lang="en-US" sz="6200" dirty="0" smtClean="0"/>
              <a:t>officers </a:t>
            </a:r>
            <a:r>
              <a:rPr lang="en-US" sz="6200" dirty="0"/>
              <a:t>with directing traffic, lockouts, and house checks.</a:t>
            </a:r>
          </a:p>
          <a:p>
            <a:r>
              <a:rPr lang="en-US" sz="6200" dirty="0"/>
              <a:t>Continue with increased coordination with the Dayton Park Properties and State Department of Health to continue to combat ordinance violations.</a:t>
            </a:r>
          </a:p>
          <a:p>
            <a:r>
              <a:rPr lang="en-US" sz="6200" dirty="0"/>
              <a:t>Purchase live scan in implement </a:t>
            </a:r>
            <a:r>
              <a:rPr lang="en-US" sz="6200" dirty="0" smtClean="0"/>
              <a:t>booking </a:t>
            </a:r>
            <a:r>
              <a:rPr lang="en-US" sz="6200" dirty="0"/>
              <a:t>at the new Police Department</a:t>
            </a:r>
          </a:p>
          <a:p>
            <a:r>
              <a:rPr lang="en-US" sz="6200" dirty="0"/>
              <a:t>Install a DMT to process DWI’s quicker at the new Police Department</a:t>
            </a:r>
          </a:p>
          <a:p>
            <a:r>
              <a:rPr lang="en-US" sz="6200" dirty="0"/>
              <a:t>Become a m</a:t>
            </a:r>
            <a:r>
              <a:rPr lang="en-US" sz="6200" dirty="0" smtClean="0"/>
              <a:t>ember </a:t>
            </a:r>
            <a:r>
              <a:rPr lang="en-US" sz="6200" dirty="0"/>
              <a:t>of the Automated Pawn System to track and recover stolen property</a:t>
            </a:r>
          </a:p>
          <a:p>
            <a:r>
              <a:rPr lang="en-US" sz="6200" dirty="0"/>
              <a:t>Partner with the Dayton Lions to start Santa behind the squad car to collect perishable items and toys to deliver to toy’s for tot’s and cross food shelf.</a:t>
            </a:r>
          </a:p>
          <a:p>
            <a:r>
              <a:rPr lang="en-US" sz="6200" dirty="0"/>
              <a:t>To continue to keep Dayton a </a:t>
            </a:r>
            <a:r>
              <a:rPr lang="en-US" sz="6200" dirty="0" smtClean="0"/>
              <a:t>safe </a:t>
            </a:r>
            <a:r>
              <a:rPr lang="en-US" sz="6200" dirty="0"/>
              <a:t>place to live and travel through.</a:t>
            </a:r>
          </a:p>
          <a:p>
            <a:endParaRPr lang="en-US" sz="6200" dirty="0"/>
          </a:p>
          <a:p>
            <a:pPr marL="0" indent="0">
              <a:buNone/>
            </a:pPr>
            <a:endParaRPr lang="en-US" sz="6200" dirty="0"/>
          </a:p>
          <a:p>
            <a:endParaRPr lang="en-US" dirty="0"/>
          </a:p>
          <a:p>
            <a:pPr marL="0" indent="0">
              <a:buNone/>
            </a:pPr>
            <a:endParaRPr lang="en-US" dirty="0"/>
          </a:p>
        </p:txBody>
      </p:sp>
    </p:spTree>
    <p:extLst>
      <p:ext uri="{BB962C8B-B14F-4D97-AF65-F5344CB8AC3E}">
        <p14:creationId xmlns:p14="http://schemas.microsoft.com/office/powerpoint/2010/main" val="123980161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29122" y="0"/>
            <a:ext cx="6285755" cy="6858000"/>
          </a:xfrm>
          <a:prstGeom prst="rect">
            <a:avLst/>
          </a:prstGeom>
        </p:spPr>
      </p:pic>
    </p:spTree>
    <p:extLst>
      <p:ext uri="{BB962C8B-B14F-4D97-AF65-F5344CB8AC3E}">
        <p14:creationId xmlns:p14="http://schemas.microsoft.com/office/powerpoint/2010/main" val="3707044772"/>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FIRE DEPARTMENT</a:t>
            </a:r>
          </a:p>
        </p:txBody>
      </p:sp>
      <p:sp>
        <p:nvSpPr>
          <p:cNvPr id="2" name="Subtitle 1"/>
          <p:cNvSpPr>
            <a:spLocks noGrp="1"/>
          </p:cNvSpPr>
          <p:nvPr>
            <p:ph type="subTitle" idx="1"/>
          </p:nvPr>
        </p:nvSpPr>
        <p:spPr/>
        <p:txBody>
          <a:bodyPr>
            <a:normAutofit/>
          </a:bodyPr>
          <a:lstStyle/>
          <a:p>
            <a:r>
              <a:rPr lang="en-US" dirty="0"/>
              <a:t>OPEN HOUSE</a:t>
            </a:r>
          </a:p>
        </p:txBody>
      </p:sp>
    </p:spTree>
    <p:extLst>
      <p:ext uri="{BB962C8B-B14F-4D97-AF65-F5344CB8AC3E}">
        <p14:creationId xmlns:p14="http://schemas.microsoft.com/office/powerpoint/2010/main" val="1586417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algn="ctr"/>
            <a:r>
              <a:rPr lang="en-US" dirty="0"/>
              <a:t>2017 HIGHLIGHTS</a:t>
            </a:r>
          </a:p>
        </p:txBody>
      </p:sp>
      <p:sp>
        <p:nvSpPr>
          <p:cNvPr id="14" name="Content Placeholder 13"/>
          <p:cNvSpPr>
            <a:spLocks noGrp="1"/>
          </p:cNvSpPr>
          <p:nvPr>
            <p:ph idx="1"/>
          </p:nvPr>
        </p:nvSpPr>
        <p:spPr/>
        <p:txBody>
          <a:bodyPr/>
          <a:lstStyle/>
          <a:p>
            <a:pPr>
              <a:buFont typeface="Wingdings" panose="05000000000000000000" pitchFamily="2" charset="2"/>
              <a:buChar char="q"/>
            </a:pPr>
            <a:r>
              <a:rPr lang="en-US" dirty="0"/>
              <a:t> New fire engine was put into service in January. </a:t>
            </a:r>
          </a:p>
          <a:p>
            <a:pPr>
              <a:buFont typeface="Wingdings" panose="05000000000000000000" pitchFamily="2" charset="2"/>
              <a:buChar char="q"/>
            </a:pPr>
            <a:r>
              <a:rPr lang="en-US" dirty="0"/>
              <a:t> Promoted eight probationary firefighters to the rank of firefighter. </a:t>
            </a:r>
          </a:p>
          <a:p>
            <a:pPr>
              <a:buFont typeface="Wingdings" panose="05000000000000000000" pitchFamily="2" charset="2"/>
              <a:buChar char="q"/>
            </a:pPr>
            <a:r>
              <a:rPr lang="en-US" dirty="0"/>
              <a:t> Hired five probationary firefighters. </a:t>
            </a:r>
          </a:p>
          <a:p>
            <a:pPr>
              <a:buFont typeface="Wingdings" panose="05000000000000000000" pitchFamily="2" charset="2"/>
              <a:buChar char="q"/>
            </a:pPr>
            <a:r>
              <a:rPr lang="en-US" dirty="0"/>
              <a:t> Awarded a $2,500 grant for equipment from the DNR.</a:t>
            </a:r>
          </a:p>
          <a:p>
            <a:pPr>
              <a:buFont typeface="Wingdings" panose="05000000000000000000" pitchFamily="2" charset="2"/>
              <a:buChar char="q"/>
            </a:pPr>
            <a:r>
              <a:rPr lang="en-US" dirty="0"/>
              <a:t> Firefighters participated in 120 hours of training. </a:t>
            </a:r>
          </a:p>
          <a:p>
            <a:pPr>
              <a:buFont typeface="Wingdings" panose="05000000000000000000" pitchFamily="2" charset="2"/>
              <a:buChar char="q"/>
            </a:pPr>
            <a:r>
              <a:rPr lang="en-US" dirty="0"/>
              <a:t> Responded to 222 calls for emergency service.</a:t>
            </a:r>
          </a:p>
          <a:p>
            <a:pPr marL="0" indent="0">
              <a:buNone/>
            </a:pPr>
            <a:r>
              <a:rPr lang="en-US" dirty="0"/>
              <a:t> </a:t>
            </a:r>
          </a:p>
          <a:p>
            <a:pPr>
              <a:buFont typeface="Wingdings" panose="05000000000000000000" pitchFamily="2" charset="2"/>
              <a:buChar char="q"/>
            </a:pPr>
            <a:endParaRPr lang="en-US" dirty="0"/>
          </a:p>
        </p:txBody>
      </p:sp>
    </p:spTree>
    <p:extLst>
      <p:ext uri="{BB962C8B-B14F-4D97-AF65-F5344CB8AC3E}">
        <p14:creationId xmlns:p14="http://schemas.microsoft.com/office/powerpoint/2010/main" val="423872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FC5884-9F6D-478C-9156-8F04BC786D25}"/>
              </a:ext>
            </a:extLst>
          </p:cNvPr>
          <p:cNvSpPr>
            <a:spLocks noGrp="1"/>
          </p:cNvSpPr>
          <p:nvPr>
            <p:ph type="title"/>
          </p:nvPr>
        </p:nvSpPr>
        <p:spPr/>
        <p:txBody>
          <a:bodyPr/>
          <a:lstStyle/>
          <a:p>
            <a:pPr algn="ctr"/>
            <a:r>
              <a:rPr lang="en-US" dirty="0"/>
              <a:t>2018 goals</a:t>
            </a:r>
          </a:p>
        </p:txBody>
      </p:sp>
      <p:sp>
        <p:nvSpPr>
          <p:cNvPr id="3" name="Content Placeholder 2">
            <a:extLst>
              <a:ext uri="{FF2B5EF4-FFF2-40B4-BE49-F238E27FC236}">
                <a16:creationId xmlns="" xmlns:a16="http://schemas.microsoft.com/office/drawing/2014/main" id="{C5E50F6E-7A0F-4303-8250-862B03C2D0C9}"/>
              </a:ext>
            </a:extLst>
          </p:cNvPr>
          <p:cNvSpPr>
            <a:spLocks noGrp="1"/>
          </p:cNvSpPr>
          <p:nvPr>
            <p:ph idx="1"/>
          </p:nvPr>
        </p:nvSpPr>
        <p:spPr>
          <a:xfrm>
            <a:off x="685801" y="2800186"/>
            <a:ext cx="7772400" cy="2762970"/>
          </a:xfrm>
        </p:spPr>
        <p:txBody>
          <a:bodyPr/>
          <a:lstStyle/>
          <a:p>
            <a:pPr>
              <a:buFont typeface="Wingdings" panose="05000000000000000000" pitchFamily="2" charset="2"/>
              <a:buChar char="q"/>
            </a:pPr>
            <a:r>
              <a:rPr lang="en-US" dirty="0"/>
              <a:t> Recruit and retain firefighters.</a:t>
            </a:r>
          </a:p>
          <a:p>
            <a:pPr>
              <a:buFont typeface="Wingdings" panose="05000000000000000000" pitchFamily="2" charset="2"/>
              <a:buChar char="q"/>
            </a:pPr>
            <a:r>
              <a:rPr lang="en-US" dirty="0"/>
              <a:t> Hire a consulting firm to conduct a future fire needs assessment. </a:t>
            </a:r>
          </a:p>
          <a:p>
            <a:pPr>
              <a:buFont typeface="Wingdings" panose="05000000000000000000" pitchFamily="2" charset="2"/>
              <a:buChar char="q"/>
            </a:pPr>
            <a:r>
              <a:rPr lang="en-US" dirty="0"/>
              <a:t> Start developing a five year strategic plan. </a:t>
            </a:r>
          </a:p>
          <a:p>
            <a:pPr>
              <a:buFont typeface="Wingdings" panose="05000000000000000000" pitchFamily="2" charset="2"/>
              <a:buChar char="q"/>
            </a:pPr>
            <a:r>
              <a:rPr lang="en-US" dirty="0"/>
              <a:t> Update standard operating guidelines.  </a:t>
            </a:r>
          </a:p>
        </p:txBody>
      </p:sp>
    </p:spTree>
    <p:extLst>
      <p:ext uri="{BB962C8B-B14F-4D97-AF65-F5344CB8AC3E}">
        <p14:creationId xmlns:p14="http://schemas.microsoft.com/office/powerpoint/2010/main" val="352190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BE6249-8A62-4E79-ACF5-7ED239101739}"/>
              </a:ext>
            </a:extLst>
          </p:cNvPr>
          <p:cNvSpPr>
            <a:spLocks noGrp="1"/>
          </p:cNvSpPr>
          <p:nvPr>
            <p:ph type="title"/>
          </p:nvPr>
        </p:nvSpPr>
        <p:spPr/>
        <p:txBody>
          <a:bodyPr/>
          <a:lstStyle/>
          <a:p>
            <a:pPr algn="ctr"/>
            <a:r>
              <a:rPr lang="en-US" dirty="0"/>
              <a:t>Future needs</a:t>
            </a:r>
          </a:p>
        </p:txBody>
      </p:sp>
      <p:sp>
        <p:nvSpPr>
          <p:cNvPr id="3" name="Content Placeholder 2">
            <a:extLst>
              <a:ext uri="{FF2B5EF4-FFF2-40B4-BE49-F238E27FC236}">
                <a16:creationId xmlns="" xmlns:a16="http://schemas.microsoft.com/office/drawing/2014/main" id="{5CF2EB95-5EEC-4CCE-B0F5-B4531CED5EBC}"/>
              </a:ext>
            </a:extLst>
          </p:cNvPr>
          <p:cNvSpPr>
            <a:spLocks noGrp="1"/>
          </p:cNvSpPr>
          <p:nvPr>
            <p:ph idx="1"/>
          </p:nvPr>
        </p:nvSpPr>
        <p:spPr>
          <a:xfrm>
            <a:off x="685801" y="2857351"/>
            <a:ext cx="7772400" cy="2705805"/>
          </a:xfrm>
        </p:spPr>
        <p:txBody>
          <a:bodyPr/>
          <a:lstStyle/>
          <a:p>
            <a:pPr>
              <a:buFont typeface="Wingdings" panose="05000000000000000000" pitchFamily="2" charset="2"/>
              <a:buChar char="q"/>
            </a:pPr>
            <a:r>
              <a:rPr lang="en-US" dirty="0"/>
              <a:t> 2019 - Purchase land for fire station three.</a:t>
            </a:r>
          </a:p>
          <a:p>
            <a:pPr>
              <a:buFont typeface="Wingdings" panose="05000000000000000000" pitchFamily="2" charset="2"/>
              <a:buChar char="q"/>
            </a:pPr>
            <a:r>
              <a:rPr lang="en-US" dirty="0"/>
              <a:t> 2021 - Replace fire engine 12.</a:t>
            </a:r>
          </a:p>
          <a:p>
            <a:pPr>
              <a:buFont typeface="Wingdings" panose="05000000000000000000" pitchFamily="2" charset="2"/>
              <a:buChar char="q"/>
            </a:pPr>
            <a:r>
              <a:rPr lang="en-US" dirty="0"/>
              <a:t> 2024 – Expand fire station two.</a:t>
            </a:r>
          </a:p>
          <a:p>
            <a:pPr>
              <a:buFont typeface="Wingdings" panose="05000000000000000000" pitchFamily="2" charset="2"/>
              <a:buChar char="q"/>
            </a:pPr>
            <a:r>
              <a:rPr lang="en-US" dirty="0"/>
              <a:t> 2025 – Purchase ladder truck. </a:t>
            </a:r>
          </a:p>
          <a:p>
            <a:pPr>
              <a:buFont typeface="Wingdings" panose="05000000000000000000" pitchFamily="2" charset="2"/>
              <a:buChar char="q"/>
            </a:pPr>
            <a:r>
              <a:rPr lang="en-US" dirty="0"/>
              <a:t> 2026 – Start construction on fire station three. </a:t>
            </a:r>
          </a:p>
        </p:txBody>
      </p:sp>
    </p:spTree>
    <p:extLst>
      <p:ext uri="{BB962C8B-B14F-4D97-AF65-F5344CB8AC3E}">
        <p14:creationId xmlns:p14="http://schemas.microsoft.com/office/powerpoint/2010/main" val="183670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09398"/>
          </a:xfrm>
        </p:spPr>
        <p:txBody>
          <a:bodyPr/>
          <a:lstStyle/>
          <a:p>
            <a:r>
              <a:rPr lang="en-US" sz="4400" dirty="0" smtClean="0"/>
              <a:t>Public Works 2017 Accomplishments</a:t>
            </a:r>
            <a:endParaRPr lang="en-US" sz="4400" dirty="0"/>
          </a:p>
        </p:txBody>
      </p:sp>
      <p:sp>
        <p:nvSpPr>
          <p:cNvPr id="3" name="Content Placeholder 2"/>
          <p:cNvSpPr>
            <a:spLocks noGrp="1"/>
          </p:cNvSpPr>
          <p:nvPr>
            <p:ph idx="1"/>
          </p:nvPr>
        </p:nvSpPr>
        <p:spPr>
          <a:xfrm>
            <a:off x="334537" y="1219200"/>
            <a:ext cx="6447263" cy="4641271"/>
          </a:xfrm>
        </p:spPr>
        <p:txBody>
          <a:bodyPr/>
          <a:lstStyle/>
          <a:p>
            <a:r>
              <a:rPr lang="en-US" sz="2400" dirty="0" smtClean="0"/>
              <a:t>McNeil </a:t>
            </a:r>
            <a:r>
              <a:rPr lang="en-US" sz="2400" dirty="0"/>
              <a:t>Park converted to baseball field</a:t>
            </a:r>
          </a:p>
          <a:p>
            <a:r>
              <a:rPr lang="en-US" sz="2400" dirty="0" smtClean="0"/>
              <a:t>Rivers </a:t>
            </a:r>
            <a:r>
              <a:rPr lang="en-US" sz="2400" dirty="0"/>
              <a:t>bend Park playground equipment expanded and upgraded</a:t>
            </a:r>
          </a:p>
          <a:p>
            <a:r>
              <a:rPr lang="en-US" sz="2400" dirty="0" smtClean="0"/>
              <a:t>Moved </a:t>
            </a:r>
            <a:r>
              <a:rPr lang="en-US" sz="2400" dirty="0"/>
              <a:t>into new Public Works building</a:t>
            </a:r>
          </a:p>
          <a:p>
            <a:r>
              <a:rPr lang="en-US" sz="2400" dirty="0" smtClean="0"/>
              <a:t>Garden </a:t>
            </a:r>
            <a:r>
              <a:rPr lang="en-US" sz="2400" dirty="0"/>
              <a:t>installed in Old Village Park</a:t>
            </a:r>
          </a:p>
          <a:p>
            <a:r>
              <a:rPr lang="en-US" sz="2400" dirty="0" smtClean="0"/>
              <a:t>Crack </a:t>
            </a:r>
            <a:r>
              <a:rPr lang="en-US" sz="2400" dirty="0"/>
              <a:t>sealed all sealcoat projects</a:t>
            </a:r>
          </a:p>
          <a:p>
            <a:r>
              <a:rPr lang="en-US" sz="2400" dirty="0" smtClean="0"/>
              <a:t>Removed </a:t>
            </a:r>
            <a:r>
              <a:rPr lang="en-US" sz="2400" dirty="0"/>
              <a:t>garages and greenhouse, removed concrete and scrap metal from Stephens property, filled and seeded main house basement, cleared out garden space, cleaned out river front.</a:t>
            </a:r>
          </a:p>
          <a:p>
            <a:r>
              <a:rPr lang="en-US" sz="2400" dirty="0" smtClean="0"/>
              <a:t>Hired </a:t>
            </a:r>
            <a:r>
              <a:rPr lang="en-US" sz="2400" dirty="0"/>
              <a:t>new full-time member of staff</a:t>
            </a:r>
          </a:p>
          <a:p>
            <a:endParaRPr lang="en-US" dirty="0"/>
          </a:p>
        </p:txBody>
      </p:sp>
      <p:pic>
        <p:nvPicPr>
          <p:cNvPr id="4" name="Picture 3"/>
          <p:cNvPicPr>
            <a:picLocks noChangeAspect="1"/>
          </p:cNvPicPr>
          <p:nvPr/>
        </p:nvPicPr>
        <p:blipFill rotWithShape="1">
          <a:blip r:embed="rId2"/>
          <a:srcRect r="40620"/>
          <a:stretch/>
        </p:blipFill>
        <p:spPr>
          <a:xfrm rot="5400000">
            <a:off x="6566711" y="988241"/>
            <a:ext cx="1840870" cy="2325093"/>
          </a:xfrm>
          <a:prstGeom prst="rect">
            <a:avLst/>
          </a:prstGeom>
          <a:ln>
            <a:solidFill>
              <a:schemeClr val="accent1"/>
            </a:solidFill>
          </a:ln>
        </p:spPr>
      </p:pic>
    </p:spTree>
    <p:extLst>
      <p:ext uri="{BB962C8B-B14F-4D97-AF65-F5344CB8AC3E}">
        <p14:creationId xmlns:p14="http://schemas.microsoft.com/office/powerpoint/2010/main" val="3958140921"/>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09398"/>
          </a:xfrm>
        </p:spPr>
        <p:txBody>
          <a:bodyPr/>
          <a:lstStyle/>
          <a:p>
            <a:r>
              <a:rPr lang="en-US" sz="4400" dirty="0"/>
              <a:t>Public Works </a:t>
            </a:r>
            <a:r>
              <a:rPr lang="en-US" sz="4400" dirty="0" smtClean="0"/>
              <a:t>2018 Goals</a:t>
            </a:r>
            <a:endParaRPr lang="en-US" sz="4400" dirty="0"/>
          </a:p>
        </p:txBody>
      </p:sp>
      <p:sp>
        <p:nvSpPr>
          <p:cNvPr id="3" name="Content Placeholder 2"/>
          <p:cNvSpPr>
            <a:spLocks noGrp="1"/>
          </p:cNvSpPr>
          <p:nvPr>
            <p:ph idx="1"/>
          </p:nvPr>
        </p:nvSpPr>
        <p:spPr>
          <a:xfrm>
            <a:off x="381000" y="1412875"/>
            <a:ext cx="8382000" cy="4290405"/>
          </a:xfrm>
        </p:spPr>
        <p:txBody>
          <a:bodyPr/>
          <a:lstStyle/>
          <a:p>
            <a:r>
              <a:rPr lang="en-US" sz="2800" dirty="0"/>
              <a:t>Stephens Park Open to the Public, install picnic tables, cut in grass trail, fill and seed farmhouse basement, remove concrete and scrap metal. Open up Rivers side trail between properties.</a:t>
            </a:r>
          </a:p>
          <a:p>
            <a:r>
              <a:rPr lang="en-US" sz="2800" dirty="0" smtClean="0"/>
              <a:t>Annapolis </a:t>
            </a:r>
            <a:r>
              <a:rPr lang="en-US" sz="2800" dirty="0"/>
              <a:t>Lane ditch line reshape/maintain, add gravel and reshape road</a:t>
            </a:r>
          </a:p>
          <a:p>
            <a:r>
              <a:rPr lang="en-US" sz="2800" dirty="0"/>
              <a:t>I</a:t>
            </a:r>
            <a:r>
              <a:rPr lang="en-US" sz="2800" dirty="0" smtClean="0"/>
              <a:t>nstall </a:t>
            </a:r>
            <a:r>
              <a:rPr lang="en-US" sz="2800" dirty="0"/>
              <a:t>Sundance Woods Playground</a:t>
            </a:r>
          </a:p>
          <a:p>
            <a:r>
              <a:rPr lang="en-US" sz="2800" dirty="0" smtClean="0"/>
              <a:t>Access </a:t>
            </a:r>
            <a:r>
              <a:rPr lang="en-US" sz="2800" dirty="0"/>
              <a:t>from River Hills Development into Stephens Park</a:t>
            </a:r>
          </a:p>
          <a:p>
            <a:endParaRPr lang="en-US" dirty="0"/>
          </a:p>
        </p:txBody>
      </p:sp>
    </p:spTree>
    <p:extLst>
      <p:ext uri="{BB962C8B-B14F-4D97-AF65-F5344CB8AC3E}">
        <p14:creationId xmlns:p14="http://schemas.microsoft.com/office/powerpoint/2010/main" val="644006972"/>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09398"/>
          </a:xfrm>
        </p:spPr>
        <p:txBody>
          <a:bodyPr/>
          <a:lstStyle/>
          <a:p>
            <a:r>
              <a:rPr lang="en-US" sz="4400" dirty="0"/>
              <a:t>Public Works </a:t>
            </a:r>
            <a:r>
              <a:rPr lang="en-US" sz="4400" dirty="0" smtClean="0"/>
              <a:t>2018 Goals</a:t>
            </a:r>
            <a:endParaRPr lang="en-US" sz="4400" dirty="0"/>
          </a:p>
        </p:txBody>
      </p:sp>
      <p:sp>
        <p:nvSpPr>
          <p:cNvPr id="3" name="Content Placeholder 2"/>
          <p:cNvSpPr>
            <a:spLocks noGrp="1"/>
          </p:cNvSpPr>
          <p:nvPr>
            <p:ph idx="1"/>
          </p:nvPr>
        </p:nvSpPr>
        <p:spPr>
          <a:xfrm>
            <a:off x="381000" y="1412875"/>
            <a:ext cx="8382000" cy="4013406"/>
          </a:xfrm>
        </p:spPr>
        <p:txBody>
          <a:bodyPr/>
          <a:lstStyle/>
          <a:p>
            <a:r>
              <a:rPr lang="en-US" sz="2800" dirty="0" smtClean="0"/>
              <a:t>Open </a:t>
            </a:r>
            <a:r>
              <a:rPr lang="en-US" sz="2800" dirty="0"/>
              <a:t>City’s First Disc Golf Course</a:t>
            </a:r>
          </a:p>
          <a:p>
            <a:r>
              <a:rPr lang="en-US" sz="2800" dirty="0" smtClean="0"/>
              <a:t>Pave </a:t>
            </a:r>
            <a:r>
              <a:rPr lang="en-US" sz="2800" dirty="0"/>
              <a:t>Zanzibar Lane</a:t>
            </a:r>
          </a:p>
          <a:p>
            <a:r>
              <a:rPr lang="en-US" dirty="0" smtClean="0"/>
              <a:t>Start </a:t>
            </a:r>
            <a:r>
              <a:rPr lang="en-US" dirty="0"/>
              <a:t>building GIS data base</a:t>
            </a:r>
          </a:p>
          <a:p>
            <a:r>
              <a:rPr lang="en-US" dirty="0" smtClean="0"/>
              <a:t>Hire </a:t>
            </a:r>
            <a:r>
              <a:rPr lang="en-US" dirty="0"/>
              <a:t>Office Administrative Assistant</a:t>
            </a:r>
          </a:p>
          <a:p>
            <a:r>
              <a:rPr lang="en-US" dirty="0" smtClean="0"/>
              <a:t>New </a:t>
            </a:r>
            <a:r>
              <a:rPr lang="en-US" dirty="0"/>
              <a:t>Roof for Fire Station #1 and Activity Centre</a:t>
            </a:r>
          </a:p>
          <a:p>
            <a:r>
              <a:rPr lang="en-US" dirty="0" smtClean="0"/>
              <a:t>Make </a:t>
            </a:r>
            <a:r>
              <a:rPr lang="en-US" dirty="0"/>
              <a:t>safety improvements to Donahue Dells Playground</a:t>
            </a:r>
          </a:p>
          <a:p>
            <a:endParaRPr lang="en-US" dirty="0"/>
          </a:p>
        </p:txBody>
      </p:sp>
    </p:spTree>
    <p:extLst>
      <p:ext uri="{BB962C8B-B14F-4D97-AF65-F5344CB8AC3E}">
        <p14:creationId xmlns:p14="http://schemas.microsoft.com/office/powerpoint/2010/main" val="4140355991"/>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895600"/>
            <a:ext cx="8382000" cy="2659190"/>
          </a:xfrm>
        </p:spPr>
        <p:txBody>
          <a:bodyPr/>
          <a:lstStyle/>
          <a:p>
            <a:pPr algn="ctr"/>
            <a:r>
              <a:rPr lang="en-US" dirty="0"/>
              <a:t>Questions?</a:t>
            </a:r>
            <a:br>
              <a:rPr lang="en-US" dirty="0"/>
            </a:br>
            <a:r>
              <a:rPr lang="en-US" dirty="0"/>
              <a:t/>
            </a:r>
            <a:br>
              <a:rPr lang="en-US" dirty="0"/>
            </a:br>
            <a:r>
              <a:rPr lang="en-US" dirty="0"/>
              <a:t>Thank you</a:t>
            </a:r>
            <a:br>
              <a:rPr lang="en-US" dirty="0"/>
            </a:br>
            <a:endParaRPr lang="en-US" dirty="0"/>
          </a:p>
        </p:txBody>
      </p:sp>
      <p:sp>
        <p:nvSpPr>
          <p:cNvPr id="3" name="Text Placeholder 2"/>
          <p:cNvSpPr>
            <a:spLocks noGrp="1"/>
          </p:cNvSpPr>
          <p:nvPr>
            <p:ph type="body" sz="quarter" idx="10"/>
          </p:nvPr>
        </p:nvSpPr>
        <p:spPr>
          <a:xfrm>
            <a:off x="381000" y="1143000"/>
            <a:ext cx="8382000" cy="1526572"/>
          </a:xfrm>
        </p:spPr>
        <p:txBody>
          <a:bodyPr/>
          <a:lstStyle/>
          <a:p>
            <a:endParaRPr lang="en-US" dirty="0"/>
          </a:p>
          <a:p>
            <a:endParaRPr lang="en-US" dirty="0"/>
          </a:p>
          <a:p>
            <a:endParaRPr lang="en-US" dirty="0"/>
          </a:p>
        </p:txBody>
      </p:sp>
      <p:pic>
        <p:nvPicPr>
          <p:cNvPr id="4" name="Picture 3" descr="Dayton_Tree_Logo"/>
          <p:cNvPicPr/>
          <p:nvPr/>
        </p:nvPicPr>
        <p:blipFill>
          <a:blip r:embed="rId2" cstate="print">
            <a:extLst>
              <a:ext uri="{28A0092B-C50C-407E-A947-70E740481C1C}">
                <a14:useLocalDpi xmlns:a14="http://schemas.microsoft.com/office/drawing/2010/main" val="0"/>
              </a:ext>
            </a:extLst>
          </a:blip>
          <a:srcRect t="4286" r="5453" b="26785"/>
          <a:stretch>
            <a:fillRect/>
          </a:stretch>
        </p:blipFill>
        <p:spPr bwMode="auto">
          <a:xfrm>
            <a:off x="2570025" y="1143000"/>
            <a:ext cx="4128135" cy="1144270"/>
          </a:xfrm>
          <a:prstGeom prst="rect">
            <a:avLst/>
          </a:prstGeom>
          <a:noFill/>
          <a:ln>
            <a:noFill/>
          </a:ln>
        </p:spPr>
      </p:pic>
    </p:spTree>
    <p:extLst>
      <p:ext uri="{BB962C8B-B14F-4D97-AF65-F5344CB8AC3E}">
        <p14:creationId xmlns:p14="http://schemas.microsoft.com/office/powerpoint/2010/main" val="84295750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extLst/>
          </p:nvPr>
        </p:nvPicPr>
        <p:blipFill>
          <a:blip r:embed="rId2"/>
          <a:stretch>
            <a:fillRect/>
          </a:stretch>
        </p:blipFill>
        <p:spPr>
          <a:xfrm>
            <a:off x="1452563" y="947738"/>
            <a:ext cx="6238875" cy="4962525"/>
          </a:xfrm>
          <a:prstGeom prst="rect">
            <a:avLst/>
          </a:prstGeom>
          <a:solidFill>
            <a:schemeClr val="tx1"/>
          </a:solidFill>
        </p:spPr>
      </p:pic>
    </p:spTree>
    <p:extLst>
      <p:ext uri="{BB962C8B-B14F-4D97-AF65-F5344CB8AC3E}">
        <p14:creationId xmlns:p14="http://schemas.microsoft.com/office/powerpoint/2010/main" val="313119575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extLst/>
          </p:nvPr>
        </p:nvPicPr>
        <p:blipFill>
          <a:blip r:embed="rId2"/>
          <a:stretch>
            <a:fillRect/>
          </a:stretch>
        </p:blipFill>
        <p:spPr>
          <a:xfrm>
            <a:off x="1371600" y="1033463"/>
            <a:ext cx="5905500" cy="4910137"/>
          </a:xfrm>
          <a:prstGeom prst="rect">
            <a:avLst/>
          </a:prstGeom>
          <a:solidFill>
            <a:schemeClr val="tx1"/>
          </a:solidFill>
        </p:spPr>
      </p:pic>
    </p:spTree>
    <p:extLst>
      <p:ext uri="{BB962C8B-B14F-4D97-AF65-F5344CB8AC3E}">
        <p14:creationId xmlns:p14="http://schemas.microsoft.com/office/powerpoint/2010/main" val="251999518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lstStyle/>
          <a:p>
            <a:r>
              <a:rPr lang="en-US" dirty="0"/>
              <a:t>Update on Debt</a:t>
            </a:r>
            <a:br>
              <a:rPr lang="en-US" dirty="0"/>
            </a:br>
            <a:endParaRPr lang="en-US" dirty="0"/>
          </a:p>
        </p:txBody>
      </p:sp>
      <p:sp>
        <p:nvSpPr>
          <p:cNvPr id="3" name="Text Placeholder 2"/>
          <p:cNvSpPr>
            <a:spLocks noGrp="1"/>
          </p:cNvSpPr>
          <p:nvPr>
            <p:ph type="body" sz="quarter" idx="10"/>
          </p:nvPr>
        </p:nvSpPr>
        <p:spPr>
          <a:xfrm>
            <a:off x="381000" y="1143000"/>
            <a:ext cx="8382000" cy="4727448"/>
          </a:xfrm>
        </p:spPr>
        <p:txBody>
          <a:bodyPr/>
          <a:lstStyle/>
          <a:p>
            <a:r>
              <a:rPr lang="en-US" dirty="0"/>
              <a:t>In 2006 – 2007 Dayton issued approximately $35 million in GO Bonds to finance street and utility improvements in NE and SW Dayton to address failed septic systems in NE and to invest in infrastructure to support growth in NE &amp; SW</a:t>
            </a:r>
          </a:p>
          <a:p>
            <a:r>
              <a:rPr lang="en-US" dirty="0"/>
              <a:t>2008 the recession shut down growth, which compounded long-term debt liability</a:t>
            </a:r>
          </a:p>
          <a:p>
            <a:r>
              <a:rPr lang="en-US" dirty="0"/>
              <a:t>Growth resumed in 2013 and is steadily increasing each year</a:t>
            </a:r>
          </a:p>
          <a:p>
            <a:endParaRPr lang="en-US" dirty="0"/>
          </a:p>
        </p:txBody>
      </p:sp>
    </p:spTree>
    <p:extLst>
      <p:ext uri="{BB962C8B-B14F-4D97-AF65-F5344CB8AC3E}">
        <p14:creationId xmlns:p14="http://schemas.microsoft.com/office/powerpoint/2010/main" val="41030493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lstStyle/>
          <a:p>
            <a:r>
              <a:rPr lang="en-US" dirty="0"/>
              <a:t>Update on Debt</a:t>
            </a:r>
            <a:br>
              <a:rPr lang="en-US" dirty="0"/>
            </a:br>
            <a:endParaRPr lang="en-US" dirty="0"/>
          </a:p>
        </p:txBody>
      </p:sp>
      <p:sp>
        <p:nvSpPr>
          <p:cNvPr id="3" name="Text Placeholder 2"/>
          <p:cNvSpPr>
            <a:spLocks noGrp="1"/>
          </p:cNvSpPr>
          <p:nvPr>
            <p:ph type="body" sz="quarter" idx="10"/>
          </p:nvPr>
        </p:nvSpPr>
        <p:spPr>
          <a:xfrm>
            <a:off x="381000" y="1143000"/>
            <a:ext cx="8382000" cy="5269135"/>
          </a:xfrm>
        </p:spPr>
        <p:txBody>
          <a:bodyPr/>
          <a:lstStyle/>
          <a:p>
            <a:r>
              <a:rPr lang="en-US" dirty="0"/>
              <a:t>2014/’15 City restructured debt, saving $12 M</a:t>
            </a:r>
          </a:p>
          <a:p>
            <a:r>
              <a:rPr lang="en-US" dirty="0"/>
              <a:t>This eliminated a projected 5 year, $2 million/year tax  levy in approximately 10 years; the debt levy is $175,000 in 2018</a:t>
            </a:r>
          </a:p>
          <a:p>
            <a:r>
              <a:rPr lang="en-US" dirty="0"/>
              <a:t>Continue annual review of existing debt obligations and allocation of development related fees for the repayment of debt</a:t>
            </a:r>
          </a:p>
          <a:p>
            <a:r>
              <a:rPr lang="en-US" dirty="0"/>
              <a:t>Connection fees from the first 100 homes (at minimum) will need to be reserved for the repayment of existing debt</a:t>
            </a:r>
          </a:p>
          <a:p>
            <a:pPr marL="0" indent="0">
              <a:buNone/>
            </a:pPr>
            <a:endParaRPr lang="en-US" dirty="0"/>
          </a:p>
        </p:txBody>
      </p:sp>
    </p:spTree>
    <p:extLst>
      <p:ext uri="{BB962C8B-B14F-4D97-AF65-F5344CB8AC3E}">
        <p14:creationId xmlns:p14="http://schemas.microsoft.com/office/powerpoint/2010/main" val="1126810459"/>
      </p:ext>
    </p:extLst>
  </p:cSld>
  <p:clrMapOvr>
    <a:masterClrMapping/>
  </p:clrMapOvr>
  <p:transition>
    <p:fade/>
  </p:transition>
</p:sld>
</file>

<file path=ppt/theme/theme1.xml><?xml version="1.0" encoding="utf-8"?>
<a:theme xmlns:a="http://schemas.openxmlformats.org/drawingml/2006/main" name="Blue Segoe 4-3 template-template_April-17-2007">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extLst>
    <a:ext uri="{05A4C25C-085E-4340-85A3-A5531E510DB2}">
      <thm15:themeFamily xmlns:thm15="http://schemas.microsoft.com/office/thememl/2012/main" name="TF02804895" id="{68999234-8DFD-4917-9E9A-A1A0AECD5E67}" vid="{F8691E0C-9980-4F34-AB76-18F64CB286D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205FAED-2C87-424D-9EA0-7C56B5DB84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Sample presentation slides (Blue brushed metal design)</Template>
  <TotalTime>5871</TotalTime>
  <Words>2742</Words>
  <Application>Microsoft Office PowerPoint</Application>
  <PresentationFormat>On-screen Show (4:3)</PresentationFormat>
  <Paragraphs>330</Paragraphs>
  <Slides>57</Slides>
  <Notes>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57</vt:i4>
      </vt:variant>
    </vt:vector>
  </HeadingPairs>
  <TitlesOfParts>
    <vt:vector size="66" baseType="lpstr">
      <vt:lpstr>Arial</vt:lpstr>
      <vt:lpstr>Book Antiqua</vt:lpstr>
      <vt:lpstr>Calibri</vt:lpstr>
      <vt:lpstr>Cambria</vt:lpstr>
      <vt:lpstr>Courier New</vt:lpstr>
      <vt:lpstr>Wingdings</vt:lpstr>
      <vt:lpstr>Blue Segoe 4-3 template-template_April-17-2007</vt:lpstr>
      <vt:lpstr>White with Courier font for code slides</vt:lpstr>
      <vt:lpstr>Red Radial 16x9</vt:lpstr>
      <vt:lpstr>Open House  Introduction Mayor Tim McNeil</vt:lpstr>
      <vt:lpstr>2018 City Council</vt:lpstr>
      <vt:lpstr>Mission Statement </vt:lpstr>
      <vt:lpstr>2018 Budget Priorities</vt:lpstr>
      <vt:lpstr>PowerPoint Presentation</vt:lpstr>
      <vt:lpstr>PowerPoint Presentation</vt:lpstr>
      <vt:lpstr>PowerPoint Presentation</vt:lpstr>
      <vt:lpstr>Update on Debt </vt:lpstr>
      <vt:lpstr>Update on Debt </vt:lpstr>
      <vt:lpstr>Update on Debt</vt:lpstr>
      <vt:lpstr>Long-Term Plan</vt:lpstr>
      <vt:lpstr>2018 Proposed Capital  Improvement Plan</vt:lpstr>
      <vt:lpstr>2018 Proposed Capital  Improvement Plan</vt:lpstr>
      <vt:lpstr>2018 Proposed Capital  Improvement Plan</vt:lpstr>
      <vt:lpstr>Future CIP items</vt:lpstr>
      <vt:lpstr>Current Staffing</vt:lpstr>
      <vt:lpstr>Historical Staffing Levels</vt:lpstr>
      <vt:lpstr>Staffing Levels Compared to Growth</vt:lpstr>
      <vt:lpstr>Ultimate Water Supply &amp; Distribution System</vt:lpstr>
      <vt:lpstr>South Dayton Water Approx. Maple Grove Serviced Area</vt:lpstr>
      <vt:lpstr>North Dayton Water Approx. Current Service Area</vt:lpstr>
      <vt:lpstr>Water Supply</vt:lpstr>
      <vt:lpstr>Transportation</vt:lpstr>
      <vt:lpstr>Existing Transportation System</vt:lpstr>
      <vt:lpstr>Pavement Rankings Recent History</vt:lpstr>
      <vt:lpstr>Looking Back- 2017 Accomplishments</vt:lpstr>
      <vt:lpstr>Business Development </vt:lpstr>
      <vt:lpstr>Residential</vt:lpstr>
      <vt:lpstr>PowerPoint Presentation</vt:lpstr>
      <vt:lpstr>Residential</vt:lpstr>
      <vt:lpstr>Continued Planning efforts</vt:lpstr>
      <vt:lpstr>Development Fees</vt:lpstr>
      <vt:lpstr>Parks and Recreation</vt:lpstr>
      <vt:lpstr>PowerPoint Presentation</vt:lpstr>
      <vt:lpstr>2040 Comprehensive Plan Update</vt:lpstr>
      <vt:lpstr>PowerPoint Presentation</vt:lpstr>
      <vt:lpstr>PowerPoint Presentation</vt:lpstr>
      <vt:lpstr>PowerPoint Presentation</vt:lpstr>
      <vt:lpstr>EDA Activities </vt:lpstr>
      <vt:lpstr>City Branding Effort</vt:lpstr>
      <vt:lpstr>2018 Elections</vt:lpstr>
      <vt:lpstr>2018 Elections</vt:lpstr>
      <vt:lpstr>City Council Adopted 2017-2018 Goals </vt:lpstr>
      <vt:lpstr>City Council Adopted 2017-2018 Goals </vt:lpstr>
      <vt:lpstr>City Council Adopted 2017-2018 Goals </vt:lpstr>
      <vt:lpstr>Police Department: Staffing Levels </vt:lpstr>
      <vt:lpstr>Police Department: 2017 Highlights</vt:lpstr>
      <vt:lpstr>Police Department: 2017 Highlights</vt:lpstr>
      <vt:lpstr>Police Department: 2018 GOALS </vt:lpstr>
      <vt:lpstr>FIRE DEPARTMENT</vt:lpstr>
      <vt:lpstr>2017 HIGHLIGHTS</vt:lpstr>
      <vt:lpstr>2018 goals</vt:lpstr>
      <vt:lpstr>Future needs</vt:lpstr>
      <vt:lpstr>Public Works 2017 Accomplishments</vt:lpstr>
      <vt:lpstr>Public Works 2018 Goals</vt:lpstr>
      <vt:lpstr>Public Works 2018 Goals</vt:lpstr>
      <vt:lpstr>Questions?  Thank you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House Event</dc:title>
  <dc:creator>Tina Goodroad</dc:creator>
  <cp:keywords/>
  <cp:lastModifiedBy>Tina Goodroad</cp:lastModifiedBy>
  <cp:revision>194</cp:revision>
  <cp:lastPrinted>2018-01-24T16:06:04Z</cp:lastPrinted>
  <dcterms:created xsi:type="dcterms:W3CDTF">2015-09-08T20:15:09Z</dcterms:created>
  <dcterms:modified xsi:type="dcterms:W3CDTF">2018-01-30T00:22:12Z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TC102867069990</vt:lpwstr>
  </property>
</Properties>
</file>