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7" r:id="rId2"/>
    <p:sldId id="324" r:id="rId3"/>
    <p:sldId id="323" r:id="rId4"/>
    <p:sldId id="322" r:id="rId5"/>
    <p:sldId id="321" r:id="rId6"/>
    <p:sldId id="320" r:id="rId7"/>
    <p:sldId id="319" r:id="rId8"/>
    <p:sldId id="318" r:id="rId9"/>
    <p:sldId id="315" r:id="rId10"/>
    <p:sldId id="314" r:id="rId11"/>
    <p:sldId id="313" r:id="rId12"/>
    <p:sldId id="316" r:id="rId13"/>
    <p:sldId id="317" r:id="rId14"/>
    <p:sldId id="311" r:id="rId15"/>
    <p:sldId id="310" r:id="rId16"/>
    <p:sldId id="287" r:id="rId17"/>
    <p:sldId id="337" r:id="rId18"/>
    <p:sldId id="327" r:id="rId19"/>
    <p:sldId id="328" r:id="rId20"/>
    <p:sldId id="338" r:id="rId21"/>
    <p:sldId id="329" r:id="rId22"/>
    <p:sldId id="331" r:id="rId23"/>
    <p:sldId id="330" r:id="rId24"/>
    <p:sldId id="332" r:id="rId25"/>
    <p:sldId id="325" r:id="rId26"/>
    <p:sldId id="334" r:id="rId27"/>
    <p:sldId id="339" r:id="rId28"/>
    <p:sldId id="333" r:id="rId29"/>
    <p:sldId id="335" r:id="rId30"/>
    <p:sldId id="336" r:id="rId31"/>
    <p:sldId id="340" r:id="rId3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e Montebello" initials="DM" lastIdx="1" clrIdx="0">
    <p:extLst>
      <p:ext uri="{19B8F6BF-5375-455C-9EA6-DF929625EA0E}">
        <p15:presenceInfo xmlns:p15="http://schemas.microsoft.com/office/powerpoint/2012/main" userId="S-1-5-21-1606980848-1580436667-839522115-26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966068-7883-4E62-964A-22F62A1A85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893EDD-45F4-4DBB-9002-BDA68FF3AC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7CD40A-A225-45DA-85E7-A530DCB1E0F5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3FBF37-A03D-4AF7-A1E3-8702F55EB8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D073A-623D-4998-A04E-2EF7785527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A1AD4BA-08DC-4F94-948F-DA0BDF4E5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86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80050-4F91-4161-95B9-A569526C4EFA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2BB01-3F0B-41C8-BC4F-7FCD6C3E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0924A31-7BB3-46E5-8614-DE5768D6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B3D7136F-101B-42E7-BFF7-82F92711B8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8550" y="5268035"/>
            <a:ext cx="9144000" cy="1543417"/>
          </a:xfrm>
        </p:spPr>
        <p:txBody>
          <a:bodyPr>
            <a:normAutofit/>
          </a:bodyPr>
          <a:lstStyle>
            <a:lvl1pPr marL="0" indent="0" algn="ctr">
              <a:buNone/>
              <a:defRPr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Sub-Title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833439D-EED7-4694-89DF-161CBCF2741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8551" y="4337334"/>
            <a:ext cx="9143999" cy="930701"/>
          </a:xfrm>
        </p:spPr>
        <p:txBody>
          <a:bodyPr anchor="b"/>
          <a:lstStyle>
            <a:lvl1pPr algn="ctr">
              <a:defRPr sz="6000" b="1">
                <a:solidFill>
                  <a:srgbClr val="242D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337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690551D-927D-42FF-B647-2A02E58D02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976A92-5C81-40EF-AE1C-24EDE3DF3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242D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97F729-DB19-4FE7-82A7-B5A15026B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78E7C-28D6-4D35-879B-0F33126A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0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6ED491-C793-4920-98C9-82D1707A08F0}" type="datetimeFigureOut">
              <a:rPr lang="en-US" smtClean="0"/>
              <a:pPr/>
              <a:t>7/8/2019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8924A-5F04-4D2C-8B73-9919BF64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10616D-B9D6-4A21-AAE9-F5EB95EA31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33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C7B056-673B-47CF-A709-1A400BCB2A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24C5C4-A837-4B90-86BD-DF3CFED5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548" y="365125"/>
            <a:ext cx="9144001" cy="1325563"/>
          </a:xfrm>
        </p:spPr>
        <p:txBody>
          <a:bodyPr/>
          <a:lstStyle>
            <a:lvl1pPr>
              <a:defRPr>
                <a:solidFill>
                  <a:srgbClr val="242D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8E60C-5404-4BA7-9A40-3FF90091F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548" y="1825625"/>
            <a:ext cx="9144001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00A60-5B54-47D9-89FF-ED813EE7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19450" y="6356350"/>
            <a:ext cx="2061949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6ED491-C793-4920-98C9-82D1707A08F0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7C5A7-7EEE-4AF7-B71B-E04E9FD4C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61949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10616D-B9D6-4A21-AAE9-F5EB95EA31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8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333E37E-5C76-4795-9C16-CB1401F79E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6B2479-857C-424F-9AAB-FE807B088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900" y="365125"/>
            <a:ext cx="9157649" cy="1325563"/>
          </a:xfrm>
        </p:spPr>
        <p:txBody>
          <a:bodyPr/>
          <a:lstStyle>
            <a:lvl1pPr>
              <a:defRPr>
                <a:solidFill>
                  <a:srgbClr val="242D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EB79D-4A6C-4BE1-8BF6-A6041C3DF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4900" y="1825625"/>
            <a:ext cx="45049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5FE2F-85C7-43E9-AB55-C54D7D3E6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500349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FD02437-BD85-4105-A611-544801712A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14900" y="6356350"/>
            <a:ext cx="2066500" cy="365125"/>
          </a:xfrm>
        </p:spPr>
        <p:txBody>
          <a:bodyPr/>
          <a:lstStyle/>
          <a:p>
            <a:fld id="{AF6ED491-C793-4920-98C9-82D1707A08F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A512513-BAB6-46CF-A611-1461F46C6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61949" cy="365125"/>
          </a:xfrm>
        </p:spPr>
        <p:txBody>
          <a:bodyPr/>
          <a:lstStyle/>
          <a:p>
            <a:fld id="{4F10616D-B9D6-4A21-AAE9-F5EB95EA3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2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1350FD-26F0-479D-A4EB-4B01BA11E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ED5F0-CEAE-4024-977C-9169D0DE0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DDBA0-8DBB-4C65-B912-B348C23D7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ED491-C793-4920-98C9-82D1707A08F0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878C1-15E1-4920-A37C-652AFBE6F2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13F3F-B6C4-45D9-B2BB-D6DA92695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0616D-B9D6-4A21-AAE9-F5EB95EA319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F3DFCB-7E24-4114-B050-6C43F8A605A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E63911B-E69B-4A8B-8CDB-5015B1EFAC1F}"/>
              </a:ext>
            </a:extLst>
          </p:cNvPr>
          <p:cNvSpPr txBox="1">
            <a:spLocks/>
          </p:cNvSpPr>
          <p:nvPr userDrawn="1"/>
        </p:nvSpPr>
        <p:spPr>
          <a:xfrm>
            <a:off x="1528550" y="4462818"/>
            <a:ext cx="9144000" cy="80521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242D6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4400" b="1" dirty="0"/>
              <a:t>Click</a:t>
            </a:r>
            <a:r>
              <a:rPr lang="en-US" sz="4400" dirty="0"/>
              <a:t> </a:t>
            </a:r>
            <a:r>
              <a:rPr lang="en-US" sz="4400" b="1" dirty="0"/>
              <a:t>to edit Master title style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F0FA675-90A0-4F9B-9338-96CCF0D4F179}"/>
              </a:ext>
            </a:extLst>
          </p:cNvPr>
          <p:cNvSpPr txBox="1">
            <a:spLocks/>
          </p:cNvSpPr>
          <p:nvPr userDrawn="1"/>
        </p:nvSpPr>
        <p:spPr>
          <a:xfrm>
            <a:off x="1528550" y="5070937"/>
            <a:ext cx="9144000" cy="80521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242D6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600" b="1" dirty="0">
                <a:solidFill>
                  <a:schemeClr val="tx1"/>
                </a:solidFill>
              </a:rPr>
              <a:t>Sub-Title</a:t>
            </a:r>
          </a:p>
        </p:txBody>
      </p:sp>
    </p:spTree>
    <p:extLst>
      <p:ext uri="{BB962C8B-B14F-4D97-AF65-F5344CB8AC3E}">
        <p14:creationId xmlns:p14="http://schemas.microsoft.com/office/powerpoint/2010/main" val="363645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E2DB7-F15C-44FC-8579-ECDBA323D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664" y="757989"/>
            <a:ext cx="9144000" cy="34016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4800" dirty="0"/>
              <a:t>Dayton Transportation Funding</a:t>
            </a:r>
            <a:br>
              <a:rPr lang="en-US" sz="4800" dirty="0"/>
            </a:br>
            <a:r>
              <a:rPr lang="en-US" sz="4800" dirty="0"/>
              <a:t>(Franchise Fees)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3FA71-4BA8-4B59-A59F-FA68C311C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664" y="5081923"/>
            <a:ext cx="9144000" cy="669173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559835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71112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664714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524412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987238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95006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151835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C76F8CA-01E2-47ED-BB9B-DA30E345AA6D}"/>
              </a:ext>
            </a:extLst>
          </p:cNvPr>
          <p:cNvCxnSpPr>
            <a:cxnSpLocks/>
          </p:cNvCxnSpPr>
          <p:nvPr/>
        </p:nvCxnSpPr>
        <p:spPr>
          <a:xfrm flipV="1">
            <a:off x="3002874" y="5626555"/>
            <a:ext cx="4542614" cy="4508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979530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C76F8CA-01E2-47ED-BB9B-DA30E345AA6D}"/>
              </a:ext>
            </a:extLst>
          </p:cNvPr>
          <p:cNvCxnSpPr>
            <a:cxnSpLocks/>
          </p:cNvCxnSpPr>
          <p:nvPr/>
        </p:nvCxnSpPr>
        <p:spPr>
          <a:xfrm flipV="1">
            <a:off x="3002874" y="5626555"/>
            <a:ext cx="4542614" cy="4508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0" name="Text Box 1">
            <a:extLst>
              <a:ext uri="{FF2B5EF4-FFF2-40B4-BE49-F238E27FC236}">
                <a16:creationId xmlns:a16="http://schemas.microsoft.com/office/drawing/2014/main" id="{94E40823-9268-49CE-81BA-18B365DBB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8671" y="318261"/>
            <a:ext cx="3416439" cy="45265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IMMEDIATE GOAL</a:t>
            </a:r>
          </a:p>
        </p:txBody>
      </p:sp>
    </p:spTree>
    <p:extLst>
      <p:ext uri="{BB962C8B-B14F-4D97-AF65-F5344CB8AC3E}">
        <p14:creationId xmlns:p14="http://schemas.microsoft.com/office/powerpoint/2010/main" val="840191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C76F8CA-01E2-47ED-BB9B-DA30E345AA6D}"/>
              </a:ext>
            </a:extLst>
          </p:cNvPr>
          <p:cNvCxnSpPr>
            <a:cxnSpLocks/>
          </p:cNvCxnSpPr>
          <p:nvPr/>
        </p:nvCxnSpPr>
        <p:spPr>
          <a:xfrm flipV="1">
            <a:off x="3002874" y="5626555"/>
            <a:ext cx="4542614" cy="4508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08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C76F8CA-01E2-47ED-BB9B-DA30E345AA6D}"/>
              </a:ext>
            </a:extLst>
          </p:cNvPr>
          <p:cNvCxnSpPr>
            <a:cxnSpLocks/>
          </p:cNvCxnSpPr>
          <p:nvPr/>
        </p:nvCxnSpPr>
        <p:spPr>
          <a:xfrm flipV="1">
            <a:off x="3002874" y="5626555"/>
            <a:ext cx="4542614" cy="4508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2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0989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C76F8CA-01E2-47ED-BB9B-DA30E345AA6D}"/>
              </a:ext>
            </a:extLst>
          </p:cNvPr>
          <p:cNvCxnSpPr>
            <a:cxnSpLocks/>
          </p:cNvCxnSpPr>
          <p:nvPr/>
        </p:nvCxnSpPr>
        <p:spPr>
          <a:xfrm flipV="1">
            <a:off x="3002874" y="5626555"/>
            <a:ext cx="4542614" cy="4508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C2316C00-8544-4073-8A9C-89C7E55CE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8671" y="318261"/>
            <a:ext cx="3416439" cy="45265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SHORT TERM GOAL</a:t>
            </a:r>
          </a:p>
        </p:txBody>
      </p:sp>
    </p:spTree>
    <p:extLst>
      <p:ext uri="{BB962C8B-B14F-4D97-AF65-F5344CB8AC3E}">
        <p14:creationId xmlns:p14="http://schemas.microsoft.com/office/powerpoint/2010/main" val="4209818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C76F8CA-01E2-47ED-BB9B-DA30E345AA6D}"/>
              </a:ext>
            </a:extLst>
          </p:cNvPr>
          <p:cNvCxnSpPr>
            <a:cxnSpLocks/>
          </p:cNvCxnSpPr>
          <p:nvPr/>
        </p:nvCxnSpPr>
        <p:spPr>
          <a:xfrm flipV="1">
            <a:off x="3002874" y="5626555"/>
            <a:ext cx="4542614" cy="4508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row: Down 14">
            <a:extLst>
              <a:ext uri="{FF2B5EF4-FFF2-40B4-BE49-F238E27FC236}">
                <a16:creationId xmlns:a16="http://schemas.microsoft.com/office/drawing/2014/main" id="{A5C89E26-67DE-4D2A-B69E-6B11BCC5D38E}"/>
              </a:ext>
            </a:extLst>
          </p:cNvPr>
          <p:cNvSpPr/>
          <p:nvPr/>
        </p:nvSpPr>
        <p:spPr>
          <a:xfrm>
            <a:off x="699911" y="1319079"/>
            <a:ext cx="293511" cy="69908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21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C76F8CA-01E2-47ED-BB9B-DA30E345AA6D}"/>
              </a:ext>
            </a:extLst>
          </p:cNvPr>
          <p:cNvCxnSpPr>
            <a:cxnSpLocks/>
          </p:cNvCxnSpPr>
          <p:nvPr/>
        </p:nvCxnSpPr>
        <p:spPr>
          <a:xfrm flipV="1">
            <a:off x="3002874" y="5626555"/>
            <a:ext cx="4542614" cy="4508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row: Down 14">
            <a:extLst>
              <a:ext uri="{FF2B5EF4-FFF2-40B4-BE49-F238E27FC236}">
                <a16:creationId xmlns:a16="http://schemas.microsoft.com/office/drawing/2014/main" id="{A5C89E26-67DE-4D2A-B69E-6B11BCC5D38E}"/>
              </a:ext>
            </a:extLst>
          </p:cNvPr>
          <p:cNvSpPr/>
          <p:nvPr/>
        </p:nvSpPr>
        <p:spPr>
          <a:xfrm>
            <a:off x="699911" y="1319079"/>
            <a:ext cx="293511" cy="69908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DCDBF6-1F4D-463B-B0A2-A21FA4CA63BF}"/>
              </a:ext>
            </a:extLst>
          </p:cNvPr>
          <p:cNvSpPr txBox="1"/>
          <p:nvPr/>
        </p:nvSpPr>
        <p:spPr>
          <a:xfrm rot="5400000">
            <a:off x="10474165" y="4105709"/>
            <a:ext cx="10633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641491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66B3500B-20AA-44DE-873F-73D006DDA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1550" y="4724515"/>
            <a:ext cx="1108559" cy="533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9E8DA0C-D663-4425-80FF-13B9CEDF5E6A}"/>
              </a:ext>
            </a:extLst>
          </p:cNvPr>
          <p:cNvCxnSpPr>
            <a:cxnSpLocks/>
            <a:stCxn id="39" idx="1"/>
            <a:endCxn id="77" idx="3"/>
          </p:cNvCxnSpPr>
          <p:nvPr/>
        </p:nvCxnSpPr>
        <p:spPr>
          <a:xfrm flipH="1">
            <a:off x="9807627" y="4991215"/>
            <a:ext cx="643923" cy="635339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dash"/>
            <a:miter lim="800000"/>
            <a:tailEnd type="none" w="lg" len="lg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0F03F2-D5C6-46A7-8752-998DBE74B4E8}"/>
              </a:ext>
            </a:extLst>
          </p:cNvPr>
          <p:cNvCxnSpPr>
            <a:cxnSpLocks/>
            <a:stCxn id="39" idx="0"/>
            <a:endCxn id="42" idx="2"/>
          </p:cNvCxnSpPr>
          <p:nvPr/>
        </p:nvCxnSpPr>
        <p:spPr>
          <a:xfrm flipV="1">
            <a:off x="11005830" y="3990520"/>
            <a:ext cx="0" cy="73399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42" name="Text Box 1">
            <a:extLst>
              <a:ext uri="{FF2B5EF4-FFF2-40B4-BE49-F238E27FC236}">
                <a16:creationId xmlns:a16="http://schemas.microsoft.com/office/drawing/2014/main" id="{56E69490-7F59-4BFE-8D66-6CDA8269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0" y="3095170"/>
            <a:ext cx="1676400" cy="8953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Interchange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C76F8CA-01E2-47ED-BB9B-DA30E345AA6D}"/>
              </a:ext>
            </a:extLst>
          </p:cNvPr>
          <p:cNvCxnSpPr>
            <a:cxnSpLocks/>
          </p:cNvCxnSpPr>
          <p:nvPr/>
        </p:nvCxnSpPr>
        <p:spPr>
          <a:xfrm flipV="1">
            <a:off x="3002874" y="5626555"/>
            <a:ext cx="4542614" cy="4508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lgDash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7" name="Text Box 6">
            <a:extLst>
              <a:ext uri="{FF2B5EF4-FFF2-40B4-BE49-F238E27FC236}">
                <a16:creationId xmlns:a16="http://schemas.microsoft.com/office/drawing/2014/main" id="{557F1439-913F-4CF1-A10D-7774941F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5178879"/>
            <a:ext cx="2245708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Debt Service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DB09269-6CBA-4A14-A994-123FD3C3A11D}"/>
              </a:ext>
            </a:extLst>
          </p:cNvPr>
          <p:cNvCxnSpPr>
            <a:cxnSpLocks/>
          </p:cNvCxnSpPr>
          <p:nvPr/>
        </p:nvCxnSpPr>
        <p:spPr>
          <a:xfrm>
            <a:off x="5840513" y="3731714"/>
            <a:ext cx="1721406" cy="156647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row: Down 14">
            <a:extLst>
              <a:ext uri="{FF2B5EF4-FFF2-40B4-BE49-F238E27FC236}">
                <a16:creationId xmlns:a16="http://schemas.microsoft.com/office/drawing/2014/main" id="{A5C89E26-67DE-4D2A-B69E-6B11BCC5D38E}"/>
              </a:ext>
            </a:extLst>
          </p:cNvPr>
          <p:cNvSpPr/>
          <p:nvPr/>
        </p:nvSpPr>
        <p:spPr>
          <a:xfrm>
            <a:off x="699911" y="1319079"/>
            <a:ext cx="293511" cy="69908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DCDBF6-1F4D-463B-B0A2-A21FA4CA63BF}"/>
              </a:ext>
            </a:extLst>
          </p:cNvPr>
          <p:cNvSpPr txBox="1"/>
          <p:nvPr/>
        </p:nvSpPr>
        <p:spPr>
          <a:xfrm rot="5400000">
            <a:off x="10474165" y="4105709"/>
            <a:ext cx="10633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806B4C-BC20-4618-BE78-7E72F714FE8C}"/>
              </a:ext>
            </a:extLst>
          </p:cNvPr>
          <p:cNvSpPr txBox="1"/>
          <p:nvPr/>
        </p:nvSpPr>
        <p:spPr>
          <a:xfrm rot="5400000">
            <a:off x="8144295" y="4725397"/>
            <a:ext cx="10633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96311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row: Down 14">
            <a:extLst>
              <a:ext uri="{FF2B5EF4-FFF2-40B4-BE49-F238E27FC236}">
                <a16:creationId xmlns:a16="http://schemas.microsoft.com/office/drawing/2014/main" id="{A5C89E26-67DE-4D2A-B69E-6B11BCC5D38E}"/>
              </a:ext>
            </a:extLst>
          </p:cNvPr>
          <p:cNvSpPr/>
          <p:nvPr/>
        </p:nvSpPr>
        <p:spPr>
          <a:xfrm>
            <a:off x="699911" y="1319079"/>
            <a:ext cx="293511" cy="69908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77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E394F3E-3E89-4F21-9D7F-E5AF16AA4814}"/>
              </a:ext>
            </a:extLst>
          </p:cNvPr>
          <p:cNvSpPr txBox="1"/>
          <p:nvPr/>
        </p:nvSpPr>
        <p:spPr>
          <a:xfrm rot="5400000">
            <a:off x="1494770" y="761957"/>
            <a:ext cx="10633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88629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1D754769-A02D-4215-81B6-2E6F7C547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8671" y="318261"/>
            <a:ext cx="3416439" cy="45265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LONG TERM GOAL</a:t>
            </a:r>
          </a:p>
        </p:txBody>
      </p:sp>
    </p:spTree>
    <p:extLst>
      <p:ext uri="{BB962C8B-B14F-4D97-AF65-F5344CB8AC3E}">
        <p14:creationId xmlns:p14="http://schemas.microsoft.com/office/powerpoint/2010/main" val="41989200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279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B3F6F5-8843-4A62-BEC7-43BC73C5C601}"/>
              </a:ext>
            </a:extLst>
          </p:cNvPr>
          <p:cNvCxnSpPr>
            <a:cxnSpLocks/>
          </p:cNvCxnSpPr>
          <p:nvPr/>
        </p:nvCxnSpPr>
        <p:spPr>
          <a:xfrm flipV="1">
            <a:off x="2793148" y="4028014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Text Box 5">
            <a:extLst>
              <a:ext uri="{FF2B5EF4-FFF2-40B4-BE49-F238E27FC236}">
                <a16:creationId xmlns:a16="http://schemas.microsoft.com/office/drawing/2014/main" id="{FA5CEF63-6774-48FE-A3B3-482E3B2C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415" y="3629479"/>
            <a:ext cx="1843902" cy="162687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 Special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Assmts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($2M - timing  – dependent on deferments)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$0+/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966AC05-6BAB-40FB-AEC8-BB0D254208C8}"/>
              </a:ext>
            </a:extLst>
          </p:cNvPr>
          <p:cNvSpPr/>
          <p:nvPr/>
        </p:nvSpPr>
        <p:spPr>
          <a:xfrm rot="10800000">
            <a:off x="2632917" y="4760096"/>
            <a:ext cx="185883" cy="4572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E394F3E-3E89-4F21-9D7F-E5AF16AA4814}"/>
              </a:ext>
            </a:extLst>
          </p:cNvPr>
          <p:cNvSpPr txBox="1"/>
          <p:nvPr/>
        </p:nvSpPr>
        <p:spPr>
          <a:xfrm rot="5400000">
            <a:off x="1513144" y="3562230"/>
            <a:ext cx="10633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0941823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C2233FBF-3F92-4CF0-8474-B9A72AE2695B}"/>
              </a:ext>
            </a:extLst>
          </p:cNvPr>
          <p:cNvCxnSpPr>
            <a:cxnSpLocks/>
          </p:cNvCxnSpPr>
          <p:nvPr/>
        </p:nvCxnSpPr>
        <p:spPr>
          <a:xfrm flipV="1">
            <a:off x="2963345" y="1806222"/>
            <a:ext cx="4598574" cy="3847355"/>
          </a:xfrm>
          <a:prstGeom prst="curvedConnector3">
            <a:avLst>
              <a:gd name="adj1" fmla="val 73566"/>
            </a:avLst>
          </a:prstGeom>
          <a:ln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52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</p:spTree>
    <p:extLst>
      <p:ext uri="{BB962C8B-B14F-4D97-AF65-F5344CB8AC3E}">
        <p14:creationId xmlns:p14="http://schemas.microsoft.com/office/powerpoint/2010/main" val="38527444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130319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EC1E71B-795C-4F35-8B3F-5EA6CE6C8406}"/>
              </a:ext>
            </a:extLst>
          </p:cNvPr>
          <p:cNvCxnSpPr>
            <a:cxnSpLocks/>
          </p:cNvCxnSpPr>
          <p:nvPr/>
        </p:nvCxnSpPr>
        <p:spPr>
          <a:xfrm flipV="1">
            <a:off x="3002874" y="4350840"/>
            <a:ext cx="1203783" cy="127571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4" name="Text Box 20">
            <a:extLst>
              <a:ext uri="{FF2B5EF4-FFF2-40B4-BE49-F238E27FC236}">
                <a16:creationId xmlns:a16="http://schemas.microsoft.com/office/drawing/2014/main" id="{19FDD3C2-2964-4E4E-AC2B-C5433012B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364" y="5418274"/>
            <a:ext cx="1858981" cy="628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Franchise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18" name="Text Box 1">
            <a:extLst>
              <a:ext uri="{FF2B5EF4-FFF2-40B4-BE49-F238E27FC236}">
                <a16:creationId xmlns:a16="http://schemas.microsoft.com/office/drawing/2014/main" id="{33BABBD1-EC6B-4221-83C0-FA6EE0343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8671" y="318261"/>
            <a:ext cx="3416439" cy="45265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ULTIMATE GOAL</a:t>
            </a:r>
          </a:p>
        </p:txBody>
      </p:sp>
    </p:spTree>
    <p:extLst>
      <p:ext uri="{BB962C8B-B14F-4D97-AF65-F5344CB8AC3E}">
        <p14:creationId xmlns:p14="http://schemas.microsoft.com/office/powerpoint/2010/main" val="3727772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</p:spTree>
    <p:extLst>
      <p:ext uri="{BB962C8B-B14F-4D97-AF65-F5344CB8AC3E}">
        <p14:creationId xmlns:p14="http://schemas.microsoft.com/office/powerpoint/2010/main" val="1251355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</p:spTree>
    <p:extLst>
      <p:ext uri="{BB962C8B-B14F-4D97-AF65-F5344CB8AC3E}">
        <p14:creationId xmlns:p14="http://schemas.microsoft.com/office/powerpoint/2010/main" val="903945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</p:spTree>
    <p:extLst>
      <p:ext uri="{BB962C8B-B14F-4D97-AF65-F5344CB8AC3E}">
        <p14:creationId xmlns:p14="http://schemas.microsoft.com/office/powerpoint/2010/main" val="139491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1203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8E8B3CF-FEE5-4D23-8589-4ED59C961A81}"/>
              </a:ext>
            </a:extLst>
          </p:cNvPr>
          <p:cNvSpPr txBox="1"/>
          <p:nvPr/>
        </p:nvSpPr>
        <p:spPr>
          <a:xfrm>
            <a:off x="1171849" y="2699773"/>
            <a:ext cx="17710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</a:rPr>
              <a:t>????</a:t>
            </a:r>
          </a:p>
        </p:txBody>
      </p:sp>
    </p:spTree>
    <p:extLst>
      <p:ext uri="{BB962C8B-B14F-4D97-AF65-F5344CB8AC3E}">
        <p14:creationId xmlns:p14="http://schemas.microsoft.com/office/powerpoint/2010/main" val="3368304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A79047-917D-465E-99B3-3C49A11061C0}"/>
              </a:ext>
            </a:extLst>
          </p:cNvPr>
          <p:cNvCxnSpPr>
            <a:cxnSpLocks/>
          </p:cNvCxnSpPr>
          <p:nvPr/>
        </p:nvCxnSpPr>
        <p:spPr>
          <a:xfrm flipV="1">
            <a:off x="4267202" y="3959051"/>
            <a:ext cx="1391046" cy="22567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68A35E-03B5-428F-B88E-C12A511224E7}"/>
              </a:ext>
            </a:extLst>
          </p:cNvPr>
          <p:cNvCxnSpPr>
            <a:cxnSpLocks/>
          </p:cNvCxnSpPr>
          <p:nvPr/>
        </p:nvCxnSpPr>
        <p:spPr>
          <a:xfrm>
            <a:off x="4437400" y="3157751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7" name="Rectangle 26">
            <a:extLst>
              <a:ext uri="{FF2B5EF4-FFF2-40B4-BE49-F238E27FC236}">
                <a16:creationId xmlns:a16="http://schemas.microsoft.com/office/drawing/2014/main" id="{7A194011-3046-4653-A4C6-E68BFE9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Text Box 2">
            <a:extLst>
              <a:ext uri="{FF2B5EF4-FFF2-40B4-BE49-F238E27FC236}">
                <a16:creationId xmlns:a16="http://schemas.microsoft.com/office/drawing/2014/main" id="{29E5840F-AD39-45F8-A86D-4FC38B40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7294" y="3095170"/>
            <a:ext cx="1647825" cy="1238250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 Fund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Text Box 1">
            <a:extLst>
              <a:ext uri="{FF2B5EF4-FFF2-40B4-BE49-F238E27FC236}">
                <a16:creationId xmlns:a16="http://schemas.microsoft.com/office/drawing/2014/main" id="{D9A83322-80F9-4E57-AAF0-83E3993D2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273" y="1260915"/>
            <a:ext cx="1837072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Levy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(Pavement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61EEE6C-F7DA-4FB9-8450-CC37C7F6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879" y="2896044"/>
            <a:ext cx="1837313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Trunk Fees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(Development)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D8F3F29-8BDA-4E49-BB22-828067CE2204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1229978" cy="1492228"/>
          </a:xfrm>
          <a:prstGeom prst="straightConnector1">
            <a:avLst/>
          </a:prstGeom>
          <a:ln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>
            <a:extLst>
              <a:ext uri="{FF2B5EF4-FFF2-40B4-BE49-F238E27FC236}">
                <a16:creationId xmlns:a16="http://schemas.microsoft.com/office/drawing/2014/main" id="{1D6B0C07-44FE-4CDC-BD34-EE178444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1254076"/>
            <a:ext cx="2245708" cy="815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Pavement Management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(Overlays/Maintenance)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$300k+/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DF27BC-63E3-493E-8AEE-0AF70A524CF8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005192" y="3194170"/>
            <a:ext cx="1233948" cy="487581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B2F236-AEB3-4B5F-9F00-86B985CF14C0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963345" y="1668621"/>
            <a:ext cx="4618020" cy="6965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lgDash"/>
            <a:miter lim="800000"/>
            <a:tailEnd type="triangle" w="lg" len="lg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B202FF1-0B5C-4E24-8136-9E5F05BF7298}"/>
              </a:ext>
            </a:extLst>
          </p:cNvPr>
          <p:cNvCxnSpPr>
            <a:cxnSpLocks/>
          </p:cNvCxnSpPr>
          <p:nvPr/>
        </p:nvCxnSpPr>
        <p:spPr>
          <a:xfrm flipV="1">
            <a:off x="5841148" y="1900352"/>
            <a:ext cx="1723390" cy="1839986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2" name="Text Box 12">
            <a:extLst>
              <a:ext uri="{FF2B5EF4-FFF2-40B4-BE49-F238E27FC236}">
                <a16:creationId xmlns:a16="http://schemas.microsoft.com/office/drawing/2014/main" id="{95E01962-2ECC-480B-98A8-07284CE3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919" y="2319313"/>
            <a:ext cx="2245708" cy="2438399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&amp; Trunk System Projects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Zanzibar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Lane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Oakview Ln/130</a:t>
            </a:r>
            <a:r>
              <a:rPr lang="en-US" altLang="en-US" sz="1000" baseline="30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Pineview Ln/CR121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Dayton Pkwy Extensions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Territorial Road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West French Lake Road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81/Territorial Intersection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Etc., etc., etc., etc.</a:t>
            </a:r>
            <a:endParaRPr lang="en-US" altLang="en-US" dirty="0">
              <a:solidFill>
                <a:schemeClr val="accent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43C6FF-45C6-4A2C-B023-7581A033FCA8}"/>
              </a:ext>
            </a:extLst>
          </p:cNvPr>
          <p:cNvCxnSpPr>
            <a:cxnSpLocks/>
            <a:stCxn id="68" idx="3"/>
            <a:endCxn id="82" idx="1"/>
          </p:cNvCxnSpPr>
          <p:nvPr/>
        </p:nvCxnSpPr>
        <p:spPr>
          <a:xfrm flipV="1">
            <a:off x="5845119" y="3538513"/>
            <a:ext cx="1716800" cy="175782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5" name="Text Box 1">
            <a:extLst>
              <a:ext uri="{FF2B5EF4-FFF2-40B4-BE49-F238E27FC236}">
                <a16:creationId xmlns:a16="http://schemas.microsoft.com/office/drawing/2014/main" id="{16086E14-13A6-45AB-8FFB-32B5E277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017" y="787859"/>
            <a:ext cx="2245708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</a:p>
        </p:txBody>
      </p:sp>
      <p:sp>
        <p:nvSpPr>
          <p:cNvPr id="86" name="Text Box 1">
            <a:extLst>
              <a:ext uri="{FF2B5EF4-FFF2-40B4-BE49-F238E27FC236}">
                <a16:creationId xmlns:a16="http://schemas.microsoft.com/office/drawing/2014/main" id="{26996410-4361-4A1B-BC1B-D88DC5C63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73" y="781616"/>
            <a:ext cx="1875172" cy="34769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REVENUES</a:t>
            </a:r>
          </a:p>
        </p:txBody>
      </p:sp>
      <p:sp>
        <p:nvSpPr>
          <p:cNvPr id="87" name="Text Box 4">
            <a:extLst>
              <a:ext uri="{FF2B5EF4-FFF2-40B4-BE49-F238E27FC236}">
                <a16:creationId xmlns:a16="http://schemas.microsoft.com/office/drawing/2014/main" id="{A04A8BDF-2694-4F96-93B7-6CB90302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49" y="2183253"/>
            <a:ext cx="1837314" cy="5962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Municipal State Aid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accent4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(limited</a:t>
            </a:r>
            <a:r>
              <a:rPr lang="en-US" altLang="en-US" sz="160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6D75155-8396-46E8-B988-4CBF83CFBB16}"/>
              </a:ext>
            </a:extLst>
          </p:cNvPr>
          <p:cNvCxnSpPr>
            <a:cxnSpLocks/>
            <a:stCxn id="87" idx="3"/>
          </p:cNvCxnSpPr>
          <p:nvPr/>
        </p:nvCxnSpPr>
        <p:spPr>
          <a:xfrm>
            <a:off x="3009163" y="2481379"/>
            <a:ext cx="1216877" cy="895758"/>
          </a:xfrm>
          <a:prstGeom prst="straightConnector1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4521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9906</TotalTime>
  <Words>2549</Words>
  <Application>Microsoft Office PowerPoint</Application>
  <PresentationFormat>Widescreen</PresentationFormat>
  <Paragraphs>811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Dayton Transportation Funding (Franchise Fees)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DiLeo</dc:creator>
  <cp:lastModifiedBy>Jason P. Quisberg</cp:lastModifiedBy>
  <cp:revision>96</cp:revision>
  <dcterms:created xsi:type="dcterms:W3CDTF">2018-07-24T20:37:50Z</dcterms:created>
  <dcterms:modified xsi:type="dcterms:W3CDTF">2019-07-08T23:46:59Z</dcterms:modified>
</cp:coreProperties>
</file>