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16" r:id="rId3"/>
    <p:sldId id="325" r:id="rId4"/>
    <p:sldId id="322" r:id="rId5"/>
    <p:sldId id="327" r:id="rId6"/>
    <p:sldId id="323" r:id="rId7"/>
    <p:sldId id="324" r:id="rId8"/>
    <p:sldId id="262" r:id="rId9"/>
    <p:sldId id="329" r:id="rId10"/>
    <p:sldId id="320" r:id="rId11"/>
    <p:sldId id="330" r:id="rId12"/>
    <p:sldId id="318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2D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84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C966068-7883-4E62-964A-22F62A1A85B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893EDD-45F4-4DBB-9002-BDA68FF3AC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B7CD40A-A225-45DA-85E7-A530DCB1E0F5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3FBF37-A03D-4AF7-A1E3-8702F55EB8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9D073A-623D-4998-A04E-2EF77855276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A1AD4BA-08DC-4F94-948F-DA0BDF4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086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86543-7A83-487D-9BA1-AA9ABCB4D649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E3119E-F36F-4B99-A051-FE5D1108E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400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presentation, along with answers to other frequently asked questions can be found on the City’s website.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E3119E-F36F-4B99-A051-FE5D1108E9A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745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0924A31-7BB3-46E5-8614-DE5768D650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B3D7136F-101B-42E7-BFF7-82F92711B86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8550" y="5268035"/>
            <a:ext cx="9144000" cy="1543417"/>
          </a:xfrm>
        </p:spPr>
        <p:txBody>
          <a:bodyPr>
            <a:normAutofit/>
          </a:bodyPr>
          <a:lstStyle>
            <a:lvl1pPr marL="0" indent="0" algn="ctr">
              <a:buNone/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Sub-Title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833439D-EED7-4694-89DF-161CBCF2741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8551" y="4337334"/>
            <a:ext cx="9143999" cy="930701"/>
          </a:xfrm>
        </p:spPr>
        <p:txBody>
          <a:bodyPr anchor="b"/>
          <a:lstStyle>
            <a:lvl1pPr algn="ctr">
              <a:defRPr sz="6000" b="1">
                <a:solidFill>
                  <a:srgbClr val="242D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3373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690551D-927D-42FF-B647-2A02E58D02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976A92-5C81-40EF-AE1C-24EDE3DF3A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242D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97F729-DB19-4FE7-82A7-B5A15026BB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78E7C-28D6-4D35-879B-0F33126A45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24000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F6ED491-C793-4920-98C9-82D1707A08F0}" type="datetimeFigureOut">
              <a:rPr lang="en-US" smtClean="0"/>
              <a:pPr/>
              <a:t>7/8/2019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8924A-5F04-4D2C-8B73-9919BF644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F10616D-B9D6-4A21-AAE9-F5EB95EA31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334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4C7B056-673B-47CF-A709-1A400BCB2A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24C5C4-A837-4B90-86BD-DF3CFED5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8548" y="365125"/>
            <a:ext cx="9144001" cy="1325563"/>
          </a:xfrm>
        </p:spPr>
        <p:txBody>
          <a:bodyPr/>
          <a:lstStyle>
            <a:lvl1pPr>
              <a:defRPr>
                <a:solidFill>
                  <a:srgbClr val="242D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8E60C-5404-4BA7-9A40-3FF90091F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8548" y="1825625"/>
            <a:ext cx="9144001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00A60-5B54-47D9-89FF-ED813EE7ED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19450" y="6356350"/>
            <a:ext cx="2061949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F6ED491-C793-4920-98C9-82D1707A08F0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7C5A7-7EEE-4AF7-B71B-E04E9FD4C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061949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F10616D-B9D6-4A21-AAE9-F5EB95EA31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82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333E37E-5C76-4795-9C16-CB1401F79E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6B2479-857C-424F-9AAB-FE807B088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900" y="365125"/>
            <a:ext cx="9157649" cy="1325563"/>
          </a:xfrm>
        </p:spPr>
        <p:txBody>
          <a:bodyPr/>
          <a:lstStyle>
            <a:lvl1pPr>
              <a:defRPr>
                <a:solidFill>
                  <a:srgbClr val="242D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EB79D-4A6C-4BE1-8BF6-A6041C3DFF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4900" y="1825625"/>
            <a:ext cx="45049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A5FE2F-85C7-43E9-AB55-C54D7D3E66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500349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BFD02437-BD85-4105-A611-544801712A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14900" y="6356350"/>
            <a:ext cx="2066500" cy="365125"/>
          </a:xfrm>
        </p:spPr>
        <p:txBody>
          <a:bodyPr/>
          <a:lstStyle/>
          <a:p>
            <a:fld id="{AF6ED491-C793-4920-98C9-82D1707A08F0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5A512513-BAB6-46CF-A611-1461F46C6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061949" cy="365125"/>
          </a:xfrm>
        </p:spPr>
        <p:txBody>
          <a:bodyPr/>
          <a:lstStyle/>
          <a:p>
            <a:fld id="{4F10616D-B9D6-4A21-AAE9-F5EB95EA3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424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1350FD-26F0-479D-A4EB-4B01BA11E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5ED5F0-CEAE-4024-977C-9169D0DE0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DDBA0-8DBB-4C65-B912-B348C23D70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ED491-C793-4920-98C9-82D1707A08F0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878C1-15E1-4920-A37C-652AFBE6F2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F13F3F-B6C4-45D9-B2BB-D6DA92695A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0616D-B9D6-4A21-AAE9-F5EB95EA319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F3DFCB-7E24-4114-B050-6C43F8A605A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2E63911B-E69B-4A8B-8CDB-5015B1EFAC1F}"/>
              </a:ext>
            </a:extLst>
          </p:cNvPr>
          <p:cNvSpPr txBox="1">
            <a:spLocks/>
          </p:cNvSpPr>
          <p:nvPr userDrawn="1"/>
        </p:nvSpPr>
        <p:spPr>
          <a:xfrm>
            <a:off x="1528550" y="4462818"/>
            <a:ext cx="9144000" cy="805218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242D6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4400" b="1" dirty="0"/>
              <a:t>Click</a:t>
            </a:r>
            <a:r>
              <a:rPr lang="en-US" sz="4400" dirty="0"/>
              <a:t> </a:t>
            </a:r>
            <a:r>
              <a:rPr lang="en-US" sz="4400" b="1" dirty="0"/>
              <a:t>to edit Master title style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F0FA675-90A0-4F9B-9338-96CCF0D4F179}"/>
              </a:ext>
            </a:extLst>
          </p:cNvPr>
          <p:cNvSpPr txBox="1">
            <a:spLocks/>
          </p:cNvSpPr>
          <p:nvPr userDrawn="1"/>
        </p:nvSpPr>
        <p:spPr>
          <a:xfrm>
            <a:off x="1528550" y="5070937"/>
            <a:ext cx="9144000" cy="805218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242D6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3600" b="1" dirty="0">
                <a:solidFill>
                  <a:schemeClr val="tx1"/>
                </a:solidFill>
              </a:rPr>
              <a:t>Sub-Title</a:t>
            </a:r>
          </a:p>
        </p:txBody>
      </p:sp>
    </p:spTree>
    <p:extLst>
      <p:ext uri="{BB962C8B-B14F-4D97-AF65-F5344CB8AC3E}">
        <p14:creationId xmlns:p14="http://schemas.microsoft.com/office/powerpoint/2010/main" val="3636458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49" r:id="rId2"/>
    <p:sldLayoutId id="2147483650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254CDF2-31F1-462E-AFDC-FCB5F5BE63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2036" y="4337334"/>
            <a:ext cx="8580514" cy="930701"/>
          </a:xfrm>
        </p:spPr>
        <p:txBody>
          <a:bodyPr>
            <a:noAutofit/>
          </a:bodyPr>
          <a:lstStyle/>
          <a:p>
            <a:r>
              <a:rPr lang="en-US" sz="4000" dirty="0"/>
              <a:t>Franchise Fee Informational Meeting </a:t>
            </a:r>
          </a:p>
        </p:txBody>
      </p:sp>
    </p:spTree>
    <p:extLst>
      <p:ext uri="{BB962C8B-B14F-4D97-AF65-F5344CB8AC3E}">
        <p14:creationId xmlns:p14="http://schemas.microsoft.com/office/powerpoint/2010/main" val="2882334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2D74E-D556-4ADA-8FC7-EA3E7A079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Franchise Fee – Alternatives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44903-D106-4C3C-B151-6757A5B35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8548" y="1825625"/>
            <a:ext cx="9313623" cy="4351338"/>
          </a:xfrm>
        </p:spPr>
        <p:txBody>
          <a:bodyPr>
            <a:normAutofit/>
          </a:bodyPr>
          <a:lstStyle/>
          <a:p>
            <a:r>
              <a:rPr lang="en-US" dirty="0"/>
              <a:t>Utilize Special Assessments Authority: </a:t>
            </a:r>
          </a:p>
          <a:p>
            <a:pPr lvl="1"/>
            <a:r>
              <a:rPr lang="en-US" dirty="0"/>
              <a:t>Not currently used for maintenance or residential area projects</a:t>
            </a:r>
          </a:p>
          <a:p>
            <a:pPr lvl="1"/>
            <a:r>
              <a:rPr lang="en-US" dirty="0"/>
              <a:t>Does not entirely eliminate need for additional funding (levy)</a:t>
            </a:r>
          </a:p>
          <a:p>
            <a:r>
              <a:rPr lang="en-US" dirty="0"/>
              <a:t>Increase Tax Levy: </a:t>
            </a:r>
          </a:p>
          <a:p>
            <a:pPr lvl="1"/>
            <a:r>
              <a:rPr lang="en-US" dirty="0"/>
              <a:t>Generally higher for residential properties using this approach</a:t>
            </a:r>
          </a:p>
          <a:p>
            <a:pPr lvl="2"/>
            <a:r>
              <a:rPr lang="en-US" dirty="0"/>
              <a:t>Annual cost as franchise fee = $96</a:t>
            </a:r>
          </a:p>
          <a:p>
            <a:pPr lvl="2"/>
            <a:r>
              <a:rPr lang="en-US" dirty="0"/>
              <a:t>Annual cost as tax levy  = $134* </a:t>
            </a:r>
          </a:p>
          <a:p>
            <a:pPr marL="1371600" lvl="3" indent="0">
              <a:buNone/>
            </a:pPr>
            <a:r>
              <a:rPr lang="en-US" sz="2000" dirty="0"/>
              <a:t>*</a:t>
            </a:r>
            <a:r>
              <a:rPr lang="en-US" dirty="0"/>
              <a:t>Assumes median house value (~$316,210)</a:t>
            </a:r>
          </a:p>
        </p:txBody>
      </p:sp>
    </p:spTree>
    <p:extLst>
      <p:ext uri="{BB962C8B-B14F-4D97-AF65-F5344CB8AC3E}">
        <p14:creationId xmlns:p14="http://schemas.microsoft.com/office/powerpoint/2010/main" val="2020348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8E357-F7B3-485A-804F-ADF153136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679C1-B070-4025-AA03-6EBEF20B4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8548" y="1825625"/>
            <a:ext cx="10127540" cy="3771307"/>
          </a:xfrm>
        </p:spPr>
        <p:txBody>
          <a:bodyPr/>
          <a:lstStyle/>
          <a:p>
            <a:r>
              <a:rPr lang="en-US" dirty="0"/>
              <a:t>Adopt franchise fees ordinance September 2019</a:t>
            </a:r>
          </a:p>
          <a:p>
            <a:r>
              <a:rPr lang="en-US" dirty="0"/>
              <a:t>Impose fees January 2020</a:t>
            </a:r>
          </a:p>
          <a:p>
            <a:r>
              <a:rPr lang="en-US" dirty="0"/>
              <a:t>Track interchange assessments and adjust pavement management levy annually as appropriate</a:t>
            </a:r>
          </a:p>
          <a:p>
            <a:r>
              <a:rPr lang="en-US" dirty="0"/>
              <a:t>Franchise fee rates to be evaluated annually, no adjustments anticipated for, at least, 5 years </a:t>
            </a:r>
          </a:p>
          <a:p>
            <a:endParaRPr lang="en-US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46870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ACABF-0A24-4B85-9B6A-F158E0B7E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9129" y="2294409"/>
            <a:ext cx="9144001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903341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8E357-F7B3-485A-804F-ADF153136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Franchise Fees – What?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679C1-B070-4025-AA03-6EBEF20B4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/>
              <a:t>City owned rights-of-way (ROW) are used for roadway, sidewalk and trail purposes, but also for utility services. </a:t>
            </a:r>
          </a:p>
          <a:p>
            <a:pPr fontAlgn="base"/>
            <a:r>
              <a:rPr lang="en-US" dirty="0"/>
              <a:t>Every city has a franchise agreement with each utility company (gas, electric, etc.) for their use of city­ owned right-of-way for their business purposes.</a:t>
            </a:r>
          </a:p>
          <a:p>
            <a:pPr fontAlgn="base"/>
            <a:r>
              <a:rPr lang="en-US" dirty="0"/>
              <a:t>By law, cities may charge utilities a fee (“rent”) for use of city right-of-way. Utility providers will likely pass this fee onto their customers.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463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8E357-F7B3-485A-804F-ADF153136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Franchise Fees – How?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679C1-B070-4025-AA03-6EBEF20B4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8548" y="1825625"/>
            <a:ext cx="9826089" cy="4351338"/>
          </a:xfrm>
        </p:spPr>
        <p:txBody>
          <a:bodyPr>
            <a:normAutofit/>
          </a:bodyPr>
          <a:lstStyle/>
          <a:p>
            <a:pPr fontAlgn="base"/>
            <a:r>
              <a:rPr lang="en-US" dirty="0"/>
              <a:t>City charges a fee to utilities for use of city right-of-way.</a:t>
            </a:r>
          </a:p>
          <a:p>
            <a:pPr lvl="1" fontAlgn="base"/>
            <a:r>
              <a:rPr lang="en-US" dirty="0"/>
              <a:t>Fees to Gas &amp; Electric service providers proposed</a:t>
            </a:r>
          </a:p>
          <a:p>
            <a:pPr fontAlgn="base"/>
            <a:r>
              <a:rPr lang="en-US" dirty="0"/>
              <a:t>Utility providers pay the city this fee.</a:t>
            </a:r>
          </a:p>
          <a:p>
            <a:pPr fontAlgn="base"/>
            <a:r>
              <a:rPr lang="en-US" dirty="0"/>
              <a:t>Utility providers typically pass this fee onto their customers.</a:t>
            </a:r>
          </a:p>
          <a:p>
            <a:pPr lvl="1" fontAlgn="base"/>
            <a:r>
              <a:rPr lang="en-US" dirty="0"/>
              <a:t>Fee is distributed amongst customers based on meter size (larger meter = larger fee) </a:t>
            </a:r>
          </a:p>
          <a:p>
            <a:pPr lvl="2" fontAlgn="base"/>
            <a:r>
              <a:rPr lang="en-US" dirty="0"/>
              <a:t>Based on largest meter size if multiple meters</a:t>
            </a:r>
          </a:p>
          <a:p>
            <a:pPr lvl="1" fontAlgn="base"/>
            <a:r>
              <a:rPr lang="en-US" dirty="0"/>
              <a:t>Customers will see fee on their invoice statement from the utility (typically identified as “franchise fee” or “city fee”).</a:t>
            </a:r>
          </a:p>
        </p:txBody>
      </p:sp>
    </p:spTree>
    <p:extLst>
      <p:ext uri="{BB962C8B-B14F-4D97-AF65-F5344CB8AC3E}">
        <p14:creationId xmlns:p14="http://schemas.microsoft.com/office/powerpoint/2010/main" val="1990904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8E357-F7B3-485A-804F-ADF153136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Franchise Fees – 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679C1-B070-4025-AA03-6EBEF20B4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u="sng" dirty="0"/>
              <a:t>Why? </a:t>
            </a:r>
          </a:p>
          <a:p>
            <a:pPr fontAlgn="base"/>
            <a:r>
              <a:rPr lang="en-US" dirty="0"/>
              <a:t>To fund Dayton’s increasing need for investment its transportation system. </a:t>
            </a:r>
          </a:p>
          <a:p>
            <a:pPr lvl="1" fontAlgn="base"/>
            <a:r>
              <a:rPr lang="en-US" dirty="0"/>
              <a:t>Currently funded through the City tax levy (±$300,000/year)</a:t>
            </a:r>
          </a:p>
          <a:p>
            <a:pPr marL="0" indent="0" fontAlgn="base">
              <a:buNone/>
            </a:pPr>
            <a:r>
              <a:rPr lang="en-US" u="sng" dirty="0"/>
              <a:t>Why now?</a:t>
            </a:r>
          </a:p>
          <a:p>
            <a:pPr fontAlgn="base"/>
            <a:r>
              <a:rPr lang="en-US" dirty="0"/>
              <a:t>Dayton Parkway Interchange requires $4M bond</a:t>
            </a:r>
          </a:p>
          <a:p>
            <a:pPr lvl="1" fontAlgn="base"/>
            <a:r>
              <a:rPr lang="en-US" dirty="0"/>
              <a:t>±$400,000/year </a:t>
            </a:r>
            <a:r>
              <a:rPr lang="en-US" i="1" dirty="0"/>
              <a:t>additional</a:t>
            </a:r>
            <a:r>
              <a:rPr lang="en-US" dirty="0"/>
              <a:t> cost for debt service</a:t>
            </a:r>
          </a:p>
          <a:p>
            <a:pPr lvl="2" fontAlgn="base"/>
            <a:r>
              <a:rPr lang="en-US" dirty="0"/>
              <a:t>½ funded by special assessments</a:t>
            </a:r>
          </a:p>
          <a:p>
            <a:pPr lvl="2" fontAlgn="base"/>
            <a:r>
              <a:rPr lang="en-US" u="sng" dirty="0"/>
              <a:t>½ funded by franchise fee revenues </a:t>
            </a:r>
          </a:p>
        </p:txBody>
      </p:sp>
    </p:spTree>
    <p:extLst>
      <p:ext uri="{BB962C8B-B14F-4D97-AF65-F5344CB8AC3E}">
        <p14:creationId xmlns:p14="http://schemas.microsoft.com/office/powerpoint/2010/main" val="1961996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8E357-F7B3-485A-804F-ADF153136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Franchise Fees – Why? (Goals)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679C1-B070-4025-AA03-6EBEF20B4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8548" y="1825625"/>
            <a:ext cx="9735654" cy="435133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u="sng" dirty="0"/>
              <a:t>Immediate Goal</a:t>
            </a:r>
            <a:r>
              <a:rPr lang="en-US" dirty="0"/>
              <a:t> (2020)</a:t>
            </a:r>
          </a:p>
          <a:p>
            <a:pPr lvl="1" fontAlgn="base"/>
            <a:r>
              <a:rPr lang="en-US" dirty="0"/>
              <a:t>Fund Interchange debt service</a:t>
            </a:r>
          </a:p>
          <a:p>
            <a:pPr lvl="2" fontAlgn="base"/>
            <a:r>
              <a:rPr lang="en-US" dirty="0"/>
              <a:t>Timing of assessment revenue unknown (due to deferrals)</a:t>
            </a:r>
          </a:p>
          <a:p>
            <a:pPr lvl="2" fontAlgn="base"/>
            <a:r>
              <a:rPr lang="en-US" dirty="0"/>
              <a:t>Initial franchise fee revenue expected to cover </a:t>
            </a:r>
            <a:r>
              <a:rPr lang="en-US" i="1" dirty="0"/>
              <a:t>most</a:t>
            </a:r>
            <a:r>
              <a:rPr lang="en-US" dirty="0"/>
              <a:t> of debt service </a:t>
            </a:r>
          </a:p>
          <a:p>
            <a:pPr marL="0" indent="0" fontAlgn="base">
              <a:buNone/>
            </a:pPr>
            <a:r>
              <a:rPr lang="en-US" u="sng" dirty="0"/>
              <a:t>Short Term Goal </a:t>
            </a:r>
            <a:r>
              <a:rPr lang="en-US" dirty="0"/>
              <a:t>(1-5yrs) </a:t>
            </a:r>
          </a:p>
          <a:p>
            <a:pPr lvl="1" fontAlgn="base"/>
            <a:r>
              <a:rPr lang="en-US" dirty="0"/>
              <a:t>Supplement pavement management needs</a:t>
            </a:r>
          </a:p>
          <a:p>
            <a:pPr lvl="2" fontAlgn="base"/>
            <a:r>
              <a:rPr lang="en-US" dirty="0"/>
              <a:t>As assessments paid, “excess” franchise fee revenue assigned to pavement management</a:t>
            </a:r>
          </a:p>
          <a:p>
            <a:pPr marL="0" indent="0" fontAlgn="base">
              <a:buNone/>
            </a:pPr>
            <a:r>
              <a:rPr lang="en-US" u="sng" dirty="0"/>
              <a:t>Long Term Goal </a:t>
            </a:r>
            <a:r>
              <a:rPr lang="en-US" dirty="0"/>
              <a:t>(10+yrs?)</a:t>
            </a:r>
          </a:p>
          <a:p>
            <a:pPr lvl="1" fontAlgn="base"/>
            <a:r>
              <a:rPr lang="en-US" dirty="0"/>
              <a:t>Fully fund pavement management needs using Franchise fee revenue - Eliminate pavement management levy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B1A281-A3B7-4AB2-910E-790E9DB30B89}"/>
              </a:ext>
            </a:extLst>
          </p:cNvPr>
          <p:cNvSpPr txBox="1"/>
          <p:nvPr/>
        </p:nvSpPr>
        <p:spPr>
          <a:xfrm>
            <a:off x="8548578" y="6453151"/>
            <a:ext cx="3609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Transportation Funding Presentation</a:t>
            </a:r>
          </a:p>
        </p:txBody>
      </p:sp>
    </p:spTree>
    <p:extLst>
      <p:ext uri="{BB962C8B-B14F-4D97-AF65-F5344CB8AC3E}">
        <p14:creationId xmlns:p14="http://schemas.microsoft.com/office/powerpoint/2010/main" val="1437960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8E357-F7B3-485A-804F-ADF153136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Franchise Fees – Who?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679C1-B070-4025-AA03-6EBEF20B4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All property owners with gas or electric service.</a:t>
            </a:r>
          </a:p>
          <a:p>
            <a:pPr marL="0" indent="0" fontAlgn="base">
              <a:buNone/>
            </a:pPr>
            <a:endParaRPr lang="en-US" dirty="0"/>
          </a:p>
          <a:p>
            <a:pPr fontAlgn="base"/>
            <a:r>
              <a:rPr lang="en-US" dirty="0"/>
              <a:t>Who else does this?</a:t>
            </a:r>
          </a:p>
          <a:p>
            <a:pPr lvl="1" fontAlgn="base"/>
            <a:r>
              <a:rPr lang="en-US" dirty="0"/>
              <a:t>At least 12 cities within Hennepin County are known to charge franchise fees</a:t>
            </a:r>
          </a:p>
          <a:p>
            <a:pPr lvl="1" fontAlgn="base"/>
            <a:r>
              <a:rPr lang="en-US" dirty="0"/>
              <a:t>It has been reported that:</a:t>
            </a:r>
          </a:p>
          <a:p>
            <a:pPr lvl="2" fontAlgn="base"/>
            <a:r>
              <a:rPr lang="en-US" dirty="0"/>
              <a:t>101 cities in the seven-county metro area that charge fees, and </a:t>
            </a:r>
          </a:p>
          <a:p>
            <a:pPr lvl="2" fontAlgn="base"/>
            <a:r>
              <a:rPr lang="en-US" dirty="0"/>
              <a:t>357 (of 853) in the state as a whole.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988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8E357-F7B3-485A-804F-ADF153136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Franchise Fees – When?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679C1-B070-4025-AA03-6EBEF20B4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Community Info Meetings – July 2019</a:t>
            </a:r>
          </a:p>
          <a:p>
            <a:r>
              <a:rPr lang="en-US" dirty="0"/>
              <a:t>Draft Ordinance Revisions – July 2019</a:t>
            </a:r>
          </a:p>
          <a:p>
            <a:r>
              <a:rPr lang="en-US" dirty="0"/>
              <a:t>Public Hearing/Adoption – September 2019</a:t>
            </a:r>
          </a:p>
          <a:p>
            <a:r>
              <a:rPr lang="en-US" dirty="0"/>
              <a:t>Implementation (fees imposed) – </a:t>
            </a:r>
            <a:r>
              <a:rPr lang="en-US" b="1" dirty="0"/>
              <a:t>January 2020 </a:t>
            </a:r>
          </a:p>
        </p:txBody>
      </p:sp>
    </p:spTree>
    <p:extLst>
      <p:ext uri="{BB962C8B-B14F-4D97-AF65-F5344CB8AC3E}">
        <p14:creationId xmlns:p14="http://schemas.microsoft.com/office/powerpoint/2010/main" val="1955573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2D74E-D556-4ADA-8FC7-EA3E7A079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Franchise Fee –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44903-D106-4C3C-B151-6757A5B35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Dedicated revenue for transportation improvements</a:t>
            </a:r>
          </a:p>
          <a:p>
            <a:pPr lvl="1"/>
            <a:r>
              <a:rPr lang="en-US" dirty="0"/>
              <a:t>Provides funding for interchange (without levy increase)</a:t>
            </a:r>
          </a:p>
          <a:p>
            <a:pPr lvl="1"/>
            <a:r>
              <a:rPr lang="en-US" dirty="0"/>
              <a:t>Allows (future) </a:t>
            </a:r>
            <a:r>
              <a:rPr lang="en-US" i="1" dirty="0"/>
              <a:t>decrease</a:t>
            </a:r>
            <a:r>
              <a:rPr lang="en-US" dirty="0"/>
              <a:t> in levy</a:t>
            </a:r>
          </a:p>
          <a:p>
            <a:r>
              <a:rPr lang="en-US" dirty="0"/>
              <a:t>Equitable method for assignment of cost burden</a:t>
            </a:r>
          </a:p>
          <a:p>
            <a:pPr lvl="1"/>
            <a:r>
              <a:rPr lang="en-US" dirty="0"/>
              <a:t>Distributed based land use rather than land value</a:t>
            </a:r>
          </a:p>
          <a:p>
            <a:r>
              <a:rPr lang="en-US" dirty="0"/>
              <a:t>Accounts for tax exempt parcels (they use roads too)</a:t>
            </a:r>
          </a:p>
          <a:p>
            <a:r>
              <a:rPr lang="en-US" dirty="0"/>
              <a:t>Revenue grows with new homes and businesses</a:t>
            </a:r>
          </a:p>
        </p:txBody>
      </p:sp>
    </p:spTree>
    <p:extLst>
      <p:ext uri="{BB962C8B-B14F-4D97-AF65-F5344CB8AC3E}">
        <p14:creationId xmlns:p14="http://schemas.microsoft.com/office/powerpoint/2010/main" val="353353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2D74E-D556-4ADA-8FC7-EA3E7A079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Franchise Fee – Proposed Rates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21203410-D9CA-45FC-96D0-0BF69081C6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7674830"/>
              </p:ext>
            </p:extLst>
          </p:nvPr>
        </p:nvGraphicFramePr>
        <p:xfrm>
          <a:off x="493567" y="2051050"/>
          <a:ext cx="5420994" cy="237744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679321">
                  <a:extLst>
                    <a:ext uri="{9D8B030D-6E8A-4147-A177-3AD203B41FA5}">
                      <a16:colId xmlns:a16="http://schemas.microsoft.com/office/drawing/2014/main" val="3451069511"/>
                    </a:ext>
                  </a:extLst>
                </a:gridCol>
                <a:gridCol w="946467">
                  <a:extLst>
                    <a:ext uri="{9D8B030D-6E8A-4147-A177-3AD203B41FA5}">
                      <a16:colId xmlns:a16="http://schemas.microsoft.com/office/drawing/2014/main" val="362153909"/>
                    </a:ext>
                  </a:extLst>
                </a:gridCol>
                <a:gridCol w="832167">
                  <a:extLst>
                    <a:ext uri="{9D8B030D-6E8A-4147-A177-3AD203B41FA5}">
                      <a16:colId xmlns:a16="http://schemas.microsoft.com/office/drawing/2014/main" val="1233900525"/>
                    </a:ext>
                  </a:extLst>
                </a:gridCol>
                <a:gridCol w="1963039">
                  <a:extLst>
                    <a:ext uri="{9D8B030D-6E8A-4147-A177-3AD203B41FA5}">
                      <a16:colId xmlns:a16="http://schemas.microsoft.com/office/drawing/2014/main" val="35757041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Gas 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# Con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Annual Revenue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659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Residential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$4.00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2,263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$108,624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123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Commercial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$7.00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$5,460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309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Commercial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$20.00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$11,520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513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Commercial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$65.00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$28,860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280371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$154,464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403100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FA144F0A-E582-4DE9-913C-711A91C9E0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414914"/>
              </p:ext>
            </p:extLst>
          </p:nvPr>
        </p:nvGraphicFramePr>
        <p:xfrm>
          <a:off x="6277441" y="1852930"/>
          <a:ext cx="5731130" cy="277368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860868">
                  <a:extLst>
                    <a:ext uri="{9D8B030D-6E8A-4147-A177-3AD203B41FA5}">
                      <a16:colId xmlns:a16="http://schemas.microsoft.com/office/drawing/2014/main" val="3451069511"/>
                    </a:ext>
                  </a:extLst>
                </a:gridCol>
                <a:gridCol w="1075055">
                  <a:extLst>
                    <a:ext uri="{9D8B030D-6E8A-4147-A177-3AD203B41FA5}">
                      <a16:colId xmlns:a16="http://schemas.microsoft.com/office/drawing/2014/main" val="362153909"/>
                    </a:ext>
                  </a:extLst>
                </a:gridCol>
                <a:gridCol w="832168">
                  <a:extLst>
                    <a:ext uri="{9D8B030D-6E8A-4147-A177-3AD203B41FA5}">
                      <a16:colId xmlns:a16="http://schemas.microsoft.com/office/drawing/2014/main" val="300149448"/>
                    </a:ext>
                  </a:extLst>
                </a:gridCol>
                <a:gridCol w="1963039">
                  <a:extLst>
                    <a:ext uri="{9D8B030D-6E8A-4147-A177-3AD203B41FA5}">
                      <a16:colId xmlns:a16="http://schemas.microsoft.com/office/drawing/2014/main" val="35757041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Electric 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# Con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Annual Revenue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659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Residential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$4.00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2,313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$111,024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123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Small Com (ND)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$22,896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309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Small Com (D)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$45.00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$24,840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513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Large Com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$200.00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$48,000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5567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Public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$16.00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$2,304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280371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$209,064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403100"/>
                  </a:ext>
                </a:extLst>
              </a:tr>
            </a:tbl>
          </a:graphicData>
        </a:graphic>
      </p:graphicFrame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9F293A68-8AB4-4DC2-949B-1512EC05C7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9927393"/>
              </p:ext>
            </p:extLst>
          </p:nvPr>
        </p:nvGraphicFramePr>
        <p:xfrm>
          <a:off x="1627912" y="5026853"/>
          <a:ext cx="4286649" cy="3962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910776">
                  <a:extLst>
                    <a:ext uri="{9D8B030D-6E8A-4147-A177-3AD203B41FA5}">
                      <a16:colId xmlns:a16="http://schemas.microsoft.com/office/drawing/2014/main" val="3451069511"/>
                    </a:ext>
                  </a:extLst>
                </a:gridCol>
                <a:gridCol w="1375873">
                  <a:extLst>
                    <a:ext uri="{9D8B030D-6E8A-4147-A177-3AD203B41FA5}">
                      <a16:colId xmlns:a16="http://schemas.microsoft.com/office/drawing/2014/main" val="35757041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TOTAL ANNUAL REVENUE</a:t>
                      </a:r>
                      <a:endParaRPr kumimoji="0" 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$363,528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65985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0E0E081-4F85-4AC6-9FE9-60B3E391CE0C}"/>
              </a:ext>
            </a:extLst>
          </p:cNvPr>
          <p:cNvSpPr txBox="1"/>
          <p:nvPr/>
        </p:nvSpPr>
        <p:spPr>
          <a:xfrm>
            <a:off x="7235604" y="5707464"/>
            <a:ext cx="477296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/>
              <a:t>From sample set of 12 Cities in Hennepin County</a:t>
            </a:r>
          </a:p>
          <a:p>
            <a:r>
              <a:rPr lang="en-US" dirty="0"/>
              <a:t>Residential Rates = 80</a:t>
            </a:r>
            <a:r>
              <a:rPr lang="en-US" baseline="30000" dirty="0"/>
              <a:t>TH</a:t>
            </a:r>
            <a:r>
              <a:rPr lang="en-US" dirty="0"/>
              <a:t> Percentile</a:t>
            </a:r>
          </a:p>
          <a:p>
            <a:r>
              <a:rPr lang="en-US" dirty="0"/>
              <a:t>Non-Residential Rates = 90</a:t>
            </a:r>
            <a:r>
              <a:rPr lang="en-US" baseline="30000" dirty="0"/>
              <a:t>th</a:t>
            </a:r>
            <a:r>
              <a:rPr lang="en-US" dirty="0"/>
              <a:t> Percentile</a:t>
            </a:r>
          </a:p>
        </p:txBody>
      </p:sp>
    </p:spTree>
    <p:extLst>
      <p:ext uri="{BB962C8B-B14F-4D97-AF65-F5344CB8AC3E}">
        <p14:creationId xmlns:p14="http://schemas.microsoft.com/office/powerpoint/2010/main" val="26112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</TotalTime>
  <Words>723</Words>
  <Application>Microsoft Office PowerPoint</Application>
  <PresentationFormat>Widescreen</PresentationFormat>
  <Paragraphs>123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Franchise Fee Informational Meeting </vt:lpstr>
      <vt:lpstr>Franchise Fees – What?</vt:lpstr>
      <vt:lpstr>Franchise Fees – How?</vt:lpstr>
      <vt:lpstr>Franchise Fees – Why?</vt:lpstr>
      <vt:lpstr>Franchise Fees – Why? (Goals) </vt:lpstr>
      <vt:lpstr>Franchise Fees – Who?</vt:lpstr>
      <vt:lpstr>Franchise Fees – When?</vt:lpstr>
      <vt:lpstr>Franchise Fee – Benefits</vt:lpstr>
      <vt:lpstr>Franchise Fee – Proposed Rates</vt:lpstr>
      <vt:lpstr>Franchise Fee – Alternatives</vt:lpstr>
      <vt:lpstr>What’s Next?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DiLeo</dc:creator>
  <cp:lastModifiedBy>Jason P. Quisberg</cp:lastModifiedBy>
  <cp:revision>60</cp:revision>
  <dcterms:created xsi:type="dcterms:W3CDTF">2018-07-24T20:37:50Z</dcterms:created>
  <dcterms:modified xsi:type="dcterms:W3CDTF">2019-07-08T23:47:07Z</dcterms:modified>
</cp:coreProperties>
</file>