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31" r:id="rId3"/>
    <p:sldId id="339" r:id="rId4"/>
    <p:sldId id="332" r:id="rId5"/>
    <p:sldId id="316" r:id="rId6"/>
    <p:sldId id="333" r:id="rId7"/>
    <p:sldId id="334" r:id="rId8"/>
    <p:sldId id="335" r:id="rId9"/>
    <p:sldId id="341" r:id="rId10"/>
    <p:sldId id="336" r:id="rId11"/>
    <p:sldId id="340" r:id="rId12"/>
    <p:sldId id="337" r:id="rId13"/>
    <p:sldId id="330" r:id="rId14"/>
    <p:sldId id="318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966068-7883-4E62-964A-22F62A1A85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893EDD-45F4-4DBB-9002-BDA68FF3AC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B7CD40A-A225-45DA-85E7-A530DCB1E0F5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FBF37-A03D-4AF7-A1E3-8702F55EB8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D073A-623D-4998-A04E-2EF7785527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A1AD4BA-08DC-4F94-948F-DA0BDF4E5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86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86543-7A83-487D-9BA1-AA9ABCB4D649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3119E-F36F-4B99-A051-FE5D1108E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00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3119E-F36F-4B99-A051-FE5D1108E9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06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3119E-F36F-4B99-A051-FE5D1108E9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85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3119E-F36F-4B99-A051-FE5D1108E9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5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3119E-F36F-4B99-A051-FE5D1108E9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85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3119E-F36F-4B99-A051-FE5D1108E9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5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presentation, along with answers to other frequently asked questions can be found on the City’s website.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3119E-F36F-4B99-A051-FE5D1108E9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4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924A31-7BB3-46E5-8614-DE5768D650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3D7136F-101B-42E7-BFF7-82F92711B8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8550" y="5268035"/>
            <a:ext cx="9144000" cy="1543417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833439D-EED7-4694-89DF-161CBCF274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8551" y="4337334"/>
            <a:ext cx="9143999" cy="930701"/>
          </a:xfrm>
        </p:spPr>
        <p:txBody>
          <a:bodyPr anchor="b"/>
          <a:lstStyle>
            <a:lvl1pPr algn="ctr">
              <a:defRPr sz="6000" b="1">
                <a:solidFill>
                  <a:srgbClr val="24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373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90551D-927D-42FF-B647-2A02E58D02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976A92-5C81-40EF-AE1C-24EDE3DF3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24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97F729-DB19-4FE7-82A7-B5A15026B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78E7C-28D6-4D35-879B-0F33126A4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0" y="635635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F6ED491-C793-4920-98C9-82D1707A08F0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8924A-5F04-4D2C-8B73-9919BF644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10616D-B9D6-4A21-AAE9-F5EB95EA31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3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C7B056-673B-47CF-A709-1A400BCB2A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24C5C4-A837-4B90-86BD-DF3CFED57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548" y="365125"/>
            <a:ext cx="9144001" cy="1325563"/>
          </a:xfrm>
        </p:spPr>
        <p:txBody>
          <a:bodyPr/>
          <a:lstStyle>
            <a:lvl1pPr>
              <a:defRPr>
                <a:solidFill>
                  <a:srgbClr val="24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8E60C-5404-4BA7-9A40-3FF90091F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548" y="1825625"/>
            <a:ext cx="9144001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00A60-5B54-47D9-89FF-ED813EE7E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9450" y="6356350"/>
            <a:ext cx="2061949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F6ED491-C793-4920-98C9-82D1707A08F0}" type="datetimeFigureOut">
              <a:rPr lang="en-US" smtClean="0"/>
              <a:pPr/>
              <a:t>7/9/2019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C5A7-7EEE-4AF7-B71B-E04E9FD4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61949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10616D-B9D6-4A21-AAE9-F5EB95EA31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82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33E37E-5C76-4795-9C16-CB1401F79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6B2479-857C-424F-9AAB-FE807B088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900" y="365125"/>
            <a:ext cx="9157649" cy="1325563"/>
          </a:xfrm>
        </p:spPr>
        <p:txBody>
          <a:bodyPr/>
          <a:lstStyle>
            <a:lvl1pPr>
              <a:defRPr>
                <a:solidFill>
                  <a:srgbClr val="242D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EB79D-4A6C-4BE1-8BF6-A6041C3DF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4900" y="1825625"/>
            <a:ext cx="45049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A5FE2F-85C7-43E9-AB55-C54D7D3E6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500349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FD02437-BD85-4105-A611-544801712A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4900" y="6356350"/>
            <a:ext cx="2066500" cy="365125"/>
          </a:xfrm>
        </p:spPr>
        <p:txBody>
          <a:bodyPr/>
          <a:lstStyle/>
          <a:p>
            <a:fld id="{AF6ED491-C793-4920-98C9-82D1707A08F0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512513-BAB6-46CF-A611-1461F46C6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61949" cy="365125"/>
          </a:xfrm>
        </p:spPr>
        <p:txBody>
          <a:bodyPr/>
          <a:lstStyle/>
          <a:p>
            <a:fld id="{4F10616D-B9D6-4A21-AAE9-F5EB95EA3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24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1350FD-26F0-479D-A4EB-4B01BA11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ED5F0-CEAE-4024-977C-9169D0DE0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DDBA0-8DBB-4C65-B912-B348C23D7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D491-C793-4920-98C9-82D1707A08F0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878C1-15E1-4920-A37C-652AFBE6F2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13F3F-B6C4-45D9-B2BB-D6DA92695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0616D-B9D6-4A21-AAE9-F5EB95EA319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F3DFCB-7E24-4114-B050-6C43F8A605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E63911B-E69B-4A8B-8CDB-5015B1EFAC1F}"/>
              </a:ext>
            </a:extLst>
          </p:cNvPr>
          <p:cNvSpPr txBox="1">
            <a:spLocks/>
          </p:cNvSpPr>
          <p:nvPr userDrawn="1"/>
        </p:nvSpPr>
        <p:spPr>
          <a:xfrm>
            <a:off x="1528550" y="4462818"/>
            <a:ext cx="9144000" cy="8052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42D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b="1" dirty="0"/>
              <a:t>Click</a:t>
            </a:r>
            <a:r>
              <a:rPr lang="en-US" sz="4400" dirty="0"/>
              <a:t> </a:t>
            </a:r>
            <a:r>
              <a:rPr lang="en-US" sz="4400" b="1" dirty="0"/>
              <a:t>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0FA675-90A0-4F9B-9338-96CCF0D4F179}"/>
              </a:ext>
            </a:extLst>
          </p:cNvPr>
          <p:cNvSpPr txBox="1">
            <a:spLocks/>
          </p:cNvSpPr>
          <p:nvPr userDrawn="1"/>
        </p:nvSpPr>
        <p:spPr>
          <a:xfrm>
            <a:off x="1528550" y="5070937"/>
            <a:ext cx="9144000" cy="80521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42D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</a:rPr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63645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54CDF2-31F1-462E-AFDC-FCB5F5BE6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2036" y="4337334"/>
            <a:ext cx="8580514" cy="930701"/>
          </a:xfrm>
        </p:spPr>
        <p:txBody>
          <a:bodyPr>
            <a:noAutofit/>
          </a:bodyPr>
          <a:lstStyle/>
          <a:p>
            <a:r>
              <a:rPr lang="en-US" sz="4000" dirty="0"/>
              <a:t>Interchange Master Plan Area</a:t>
            </a:r>
            <a:br>
              <a:rPr lang="en-US" sz="4000" dirty="0"/>
            </a:br>
            <a:r>
              <a:rPr lang="en-US" sz="4000" dirty="0"/>
              <a:t>Status Update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914C80-89BC-4386-9F75-CAE1CB5ACD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8550" y="5496449"/>
            <a:ext cx="9144000" cy="5250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July 9, 2019</a:t>
            </a:r>
          </a:p>
        </p:txBody>
      </p:sp>
    </p:spTree>
    <p:extLst>
      <p:ext uri="{BB962C8B-B14F-4D97-AF65-F5344CB8AC3E}">
        <p14:creationId xmlns:p14="http://schemas.microsoft.com/office/powerpoint/2010/main" val="2882334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6CDA01D2-31B0-44FF-8DF9-0B6F199EE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2763003" y="3070543"/>
            <a:ext cx="6366936" cy="654828"/>
          </a:xfrm>
        </p:spPr>
        <p:txBody>
          <a:bodyPr>
            <a:noAutofit/>
          </a:bodyPr>
          <a:lstStyle/>
          <a:p>
            <a:r>
              <a:rPr lang="en-US" sz="3600" dirty="0"/>
              <a:t>Moderate Intensity Impacts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DC1479-EC38-491D-B642-F5E47B8D3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49" y="0"/>
            <a:ext cx="10651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1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E357-F7B3-485A-804F-ADF15313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items to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679C1-B070-4025-AA03-6EBEF20B4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548" y="1825625"/>
            <a:ext cx="10449088" cy="4193338"/>
          </a:xfrm>
        </p:spPr>
        <p:txBody>
          <a:bodyPr>
            <a:normAutofit/>
          </a:bodyPr>
          <a:lstStyle/>
          <a:p>
            <a:r>
              <a:rPr lang="en-US" dirty="0"/>
              <a:t>Conceptual development scenarios (very) high level…</a:t>
            </a:r>
          </a:p>
          <a:p>
            <a:pPr lvl="1"/>
            <a:r>
              <a:rPr lang="en-US" dirty="0"/>
              <a:t>Permitting agencies not consulted, </a:t>
            </a:r>
          </a:p>
          <a:p>
            <a:pPr lvl="1"/>
            <a:r>
              <a:rPr lang="en-US" dirty="0"/>
              <a:t>Soil properties not confirmed,</a:t>
            </a:r>
          </a:p>
          <a:p>
            <a:pPr lvl="1"/>
            <a:r>
              <a:rPr lang="en-US" dirty="0"/>
              <a:t>Specific design/uses not discussed (in detail) with property owners</a:t>
            </a:r>
          </a:p>
          <a:p>
            <a:r>
              <a:rPr lang="en-US" dirty="0"/>
              <a:t>Ability to create a wetland bank is </a:t>
            </a:r>
            <a:r>
              <a:rPr lang="en-US" u="sng" dirty="0"/>
              <a:t>not</a:t>
            </a:r>
            <a:r>
              <a:rPr lang="en-US" dirty="0"/>
              <a:t> a given…</a:t>
            </a:r>
          </a:p>
          <a:p>
            <a:pPr lvl="1"/>
            <a:r>
              <a:rPr lang="en-US" dirty="0"/>
              <a:t>Approvals often difficult to obtain</a:t>
            </a:r>
          </a:p>
          <a:p>
            <a:pPr lvl="1"/>
            <a:r>
              <a:rPr lang="en-US" dirty="0"/>
              <a:t>Expect 3yr minimum for approvals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80805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E357-F7B3-485A-804F-ADF15313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is a balancing act!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679C1-B070-4025-AA03-6EBEF20B4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548" y="1825625"/>
            <a:ext cx="10449088" cy="4193338"/>
          </a:xfrm>
        </p:spPr>
        <p:txBody>
          <a:bodyPr>
            <a:normAutofit/>
          </a:bodyPr>
          <a:lstStyle/>
          <a:p>
            <a:r>
              <a:rPr lang="en-US" dirty="0"/>
              <a:t>Maximize development area…minimize impacts</a:t>
            </a:r>
          </a:p>
          <a:p>
            <a:r>
              <a:rPr lang="en-US" dirty="0"/>
              <a:t>Wetland impacts…wetland mitigation</a:t>
            </a:r>
          </a:p>
          <a:p>
            <a:r>
              <a:rPr lang="en-US" dirty="0"/>
              <a:t>Floodplain fill…floodplain mitigation</a:t>
            </a:r>
          </a:p>
          <a:p>
            <a:r>
              <a:rPr lang="en-US" dirty="0"/>
              <a:t>Wetland creation vs. potential development area</a:t>
            </a:r>
          </a:p>
          <a:p>
            <a:r>
              <a:rPr lang="en-US" dirty="0"/>
              <a:t>Many agencies involved in reviews/approvals</a:t>
            </a:r>
          </a:p>
          <a:p>
            <a:r>
              <a:rPr lang="en-US" dirty="0"/>
              <a:t>Multiple property owners = multiple objectives/expectations?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691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E357-F7B3-485A-804F-ADF15313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679C1-B070-4025-AA03-6EBEF20B4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547" y="1825625"/>
            <a:ext cx="10479233" cy="3771307"/>
          </a:xfrm>
        </p:spPr>
        <p:txBody>
          <a:bodyPr/>
          <a:lstStyle/>
          <a:p>
            <a:r>
              <a:rPr lang="en-US" dirty="0"/>
              <a:t>Continue communications with property owners/representatives</a:t>
            </a:r>
          </a:p>
          <a:p>
            <a:r>
              <a:rPr lang="en-US" dirty="0"/>
              <a:t>Develop wetland bank concept – seek regulatory agency input</a:t>
            </a:r>
          </a:p>
          <a:p>
            <a:r>
              <a:rPr lang="en-US" dirty="0"/>
              <a:t>Finish appraisals – consider easement needs</a:t>
            </a:r>
          </a:p>
          <a:p>
            <a:r>
              <a:rPr lang="en-US" dirty="0"/>
              <a:t>Further develop concepts and earthwork quantities</a:t>
            </a:r>
          </a:p>
          <a:p>
            <a:r>
              <a:rPr lang="en-US" dirty="0"/>
              <a:t>Continue coordination with interchange project</a:t>
            </a:r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46870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ACABF-0A24-4B85-9B6A-F158E0B7E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129" y="2294409"/>
            <a:ext cx="914400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03341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6CDA01D2-31B0-44FF-8DF9-0B6F199EE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2763003" y="3070543"/>
            <a:ext cx="6366936" cy="654828"/>
          </a:xfrm>
        </p:spPr>
        <p:txBody>
          <a:bodyPr>
            <a:noAutofit/>
          </a:bodyPr>
          <a:lstStyle/>
          <a:p>
            <a:r>
              <a:rPr lang="en-US" sz="3600" dirty="0"/>
              <a:t>Interchange Master Plan Area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8CEC15-5C89-4A23-A458-8D5B1A53B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823" y="0"/>
            <a:ext cx="10601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28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E357-F7B3-485A-804F-ADF15313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679C1-B070-4025-AA03-6EBEF20B4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Property owners contacted </a:t>
            </a:r>
          </a:p>
          <a:p>
            <a:pPr fontAlgn="base"/>
            <a:r>
              <a:rPr lang="en-US" dirty="0"/>
              <a:t>Appraisals initiated</a:t>
            </a:r>
          </a:p>
          <a:p>
            <a:pPr fontAlgn="base"/>
            <a:r>
              <a:rPr lang="en-US" dirty="0"/>
              <a:t>Wetland delineation approvals in process</a:t>
            </a:r>
          </a:p>
          <a:p>
            <a:pPr fontAlgn="base"/>
            <a:r>
              <a:rPr lang="en-US" dirty="0"/>
              <a:t>Concept of creating a wetland bank supported</a:t>
            </a:r>
          </a:p>
          <a:p>
            <a:pPr marL="0" indent="0" fontAlgn="base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401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6CDA01D2-31B0-44FF-8DF9-0B6F199EE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2763003" y="3070543"/>
            <a:ext cx="6366936" cy="654828"/>
          </a:xfrm>
        </p:spPr>
        <p:txBody>
          <a:bodyPr>
            <a:noAutofit/>
          </a:bodyPr>
          <a:lstStyle/>
          <a:p>
            <a:r>
              <a:rPr lang="en-US" sz="3600" dirty="0"/>
              <a:t>Potential Wetland Bank Areas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F55496-C0EF-4596-8C02-B314D03BE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863" y="0"/>
            <a:ext cx="10861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42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E357-F7B3-485A-804F-ADF15313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679C1-B070-4025-AA03-6EBEF20B4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Property owners contacted </a:t>
            </a:r>
          </a:p>
          <a:p>
            <a:pPr fontAlgn="base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Appraisals initiated</a:t>
            </a:r>
          </a:p>
          <a:p>
            <a:pPr fontAlgn="base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Wetland delineation approvals in process</a:t>
            </a:r>
          </a:p>
          <a:p>
            <a:pPr fontAlgn="base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Concept of creating a wetland bank supported</a:t>
            </a:r>
          </a:p>
          <a:p>
            <a:pPr fontAlgn="base"/>
            <a:r>
              <a:rPr lang="en-US" dirty="0"/>
              <a:t>Potential development scenarios evaluated</a:t>
            </a:r>
          </a:p>
          <a:p>
            <a:pPr fontAlgn="base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3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6CDA01D2-31B0-44FF-8DF9-0B6F199EE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2763003" y="3070543"/>
            <a:ext cx="6366936" cy="654828"/>
          </a:xfrm>
        </p:spPr>
        <p:txBody>
          <a:bodyPr>
            <a:noAutofit/>
          </a:bodyPr>
          <a:lstStyle/>
          <a:p>
            <a:r>
              <a:rPr lang="en-US" sz="3600" dirty="0"/>
              <a:t>High Intensity Scenario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76736-A1A4-4E4C-BB12-85333BEBD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94" y="0"/>
            <a:ext cx="10659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56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6CDA01D2-31B0-44FF-8DF9-0B6F199EE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2763003" y="3070543"/>
            <a:ext cx="6366936" cy="654828"/>
          </a:xfrm>
        </p:spPr>
        <p:txBody>
          <a:bodyPr>
            <a:noAutofit/>
          </a:bodyPr>
          <a:lstStyle/>
          <a:p>
            <a:r>
              <a:rPr lang="en-US" sz="3600" dirty="0"/>
              <a:t>Low Intensity Scenario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D3E13-799E-48DF-B0C0-F7D2D4497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553" y="0"/>
            <a:ext cx="10651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65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6CDA01D2-31B0-44FF-8DF9-0B6F199EE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2763003" y="3070543"/>
            <a:ext cx="6366936" cy="654828"/>
          </a:xfrm>
        </p:spPr>
        <p:txBody>
          <a:bodyPr>
            <a:noAutofit/>
          </a:bodyPr>
          <a:lstStyle/>
          <a:p>
            <a:r>
              <a:rPr lang="en-US" sz="3600" dirty="0"/>
              <a:t>Moderate Intensity Scenario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6D4803-015B-4865-B297-3742E8AC7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874" y="0"/>
            <a:ext cx="1067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89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E357-F7B3-485A-804F-ADF15313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679C1-B070-4025-AA03-6EBEF20B4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Property owners contacted </a:t>
            </a:r>
          </a:p>
          <a:p>
            <a:pPr fontAlgn="base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Appraisals initiated</a:t>
            </a:r>
          </a:p>
          <a:p>
            <a:pPr fontAlgn="base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Wetland delineation approvals in process</a:t>
            </a:r>
          </a:p>
          <a:p>
            <a:pPr fontAlgn="base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Concept of creating a wetland bank supported</a:t>
            </a:r>
          </a:p>
          <a:p>
            <a:pPr fontAlgn="base"/>
            <a:r>
              <a:rPr lang="en-US" dirty="0"/>
              <a:t>Potential development scenarios evaluated</a:t>
            </a:r>
          </a:p>
          <a:p>
            <a:pPr lvl="1" fontAlgn="base"/>
            <a:r>
              <a:rPr lang="en-US" dirty="0"/>
              <a:t>Varying levels of development intensity</a:t>
            </a:r>
          </a:p>
          <a:p>
            <a:pPr lvl="1" fontAlgn="base"/>
            <a:r>
              <a:rPr lang="en-US" dirty="0"/>
              <a:t>Varying levels of impacts (wetland &amp; floodplain)</a:t>
            </a:r>
          </a:p>
          <a:p>
            <a:pPr lvl="1" fontAlgn="base"/>
            <a:r>
              <a:rPr lang="en-US" dirty="0"/>
              <a:t>Varying levels of material generated (50-200k+)</a:t>
            </a:r>
          </a:p>
          <a:p>
            <a:pPr fontAlgn="base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876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280</Words>
  <Application>Microsoft Office PowerPoint</Application>
  <PresentationFormat>Widescreen</PresentationFormat>
  <Paragraphs>60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Interchange Master Plan Area Status Update </vt:lpstr>
      <vt:lpstr>Interchange Master Plan Area</vt:lpstr>
      <vt:lpstr>Status Update</vt:lpstr>
      <vt:lpstr>Potential Wetland Bank Areas</vt:lpstr>
      <vt:lpstr>Status Update</vt:lpstr>
      <vt:lpstr>High Intensity Scenario</vt:lpstr>
      <vt:lpstr>Low Intensity Scenario</vt:lpstr>
      <vt:lpstr>Moderate Intensity Scenario</vt:lpstr>
      <vt:lpstr>Status Update</vt:lpstr>
      <vt:lpstr>Moderate Intensity Impacts</vt:lpstr>
      <vt:lpstr>Important items to note</vt:lpstr>
      <vt:lpstr>Development is a balancing act! </vt:lpstr>
      <vt:lpstr>What’s Next?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DiLeo</dc:creator>
  <cp:lastModifiedBy>Jason P. Quisberg</cp:lastModifiedBy>
  <cp:revision>72</cp:revision>
  <dcterms:created xsi:type="dcterms:W3CDTF">2018-07-24T20:37:50Z</dcterms:created>
  <dcterms:modified xsi:type="dcterms:W3CDTF">2019-07-09T20:42:07Z</dcterms:modified>
</cp:coreProperties>
</file>