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59" r:id="rId6"/>
    <p:sldId id="260" r:id="rId7"/>
    <p:sldId id="261" r:id="rId8"/>
    <p:sldId id="269" r:id="rId9"/>
    <p:sldId id="262" r:id="rId10"/>
    <p:sldId id="263" r:id="rId11"/>
    <p:sldId id="268" r:id="rId12"/>
    <p:sldId id="265"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400" dirty="0">
                <a:solidFill>
                  <a:schemeClr val="bg1">
                    <a:lumMod val="95000"/>
                    <a:lumOff val="5000"/>
                  </a:schemeClr>
                </a:solidFill>
              </a:rPr>
              <a:t>Public Works </a:t>
            </a:r>
            <a:r>
              <a:rPr lang="en-US" sz="2400" baseline="0" dirty="0">
                <a:solidFill>
                  <a:schemeClr val="bg1">
                    <a:lumMod val="95000"/>
                    <a:lumOff val="5000"/>
                  </a:schemeClr>
                </a:solidFill>
              </a:rPr>
              <a:t>Hours </a:t>
            </a:r>
            <a:r>
              <a:rPr lang="en-US" sz="2400" dirty="0">
                <a:solidFill>
                  <a:schemeClr val="bg1">
                    <a:lumMod val="95000"/>
                    <a:lumOff val="5000"/>
                  </a:schemeClr>
                </a:solidFill>
              </a:rPr>
              <a:t>Distribution</a:t>
            </a:r>
            <a:r>
              <a:rPr lang="en-US" sz="2400" baseline="0" dirty="0">
                <a:solidFill>
                  <a:schemeClr val="bg1">
                    <a:lumMod val="95000"/>
                    <a:lumOff val="5000"/>
                  </a:schemeClr>
                </a:solidFill>
              </a:rPr>
              <a:t> Chart</a:t>
            </a:r>
            <a:endParaRPr lang="en-US" sz="2400" dirty="0">
              <a:solidFill>
                <a:schemeClr val="bg1">
                  <a:lumMod val="95000"/>
                  <a:lumOff val="5000"/>
                </a:schemeClr>
              </a:solidFill>
            </a:endParaRPr>
          </a:p>
        </c:rich>
      </c:tx>
      <c:layout>
        <c:manualLayout>
          <c:xMode val="edge"/>
          <c:yMode val="edge"/>
          <c:x val="0.52171973425196849"/>
          <c:y val="3.7808696093423168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20300500761447E-2"/>
          <c:y val="0.10669833090294384"/>
          <c:w val="0.67788044572337669"/>
          <c:h val="0.87106128486727485"/>
        </c:manualLayout>
      </c:layout>
      <c:pie3DChart>
        <c:varyColors val="1"/>
        <c:ser>
          <c:idx val="0"/>
          <c:order val="0"/>
          <c:tx>
            <c:strRef>
              <c:f>Sheet1!$B$1</c:f>
              <c:strCache>
                <c:ptCount val="1"/>
                <c:pt idx="0">
                  <c:v>2017-2018 Public Works Activity Overview</c:v>
                </c:pt>
              </c:strCache>
            </c:strRef>
          </c:tx>
          <c:explosion val="5"/>
          <c:dPt>
            <c:idx val="0"/>
            <c:bubble3D val="0"/>
            <c:explosion val="4"/>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563-454F-91EE-C6DD9D5C450C}"/>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D563-454F-91EE-C6DD9D5C450C}"/>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563-454F-91EE-C6DD9D5C450C}"/>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D563-454F-91EE-C6DD9D5C450C}"/>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563-454F-91EE-C6DD9D5C450C}"/>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563-454F-91EE-C6DD9D5C450C}"/>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6-D563-454F-91EE-C6DD9D5C450C}"/>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563-454F-91EE-C6DD9D5C450C}"/>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8-D563-454F-91EE-C6DD9D5C450C}"/>
              </c:ext>
            </c:extLst>
          </c:dPt>
          <c:dLbls>
            <c:dLbl>
              <c:idx val="0"/>
              <c:layout>
                <c:manualLayout>
                  <c:x val="3.5619626565912298E-2"/>
                  <c:y val="-5.4972057784095245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259392BF-4DF8-49D4-99D6-4C2BBEB7DBF7}" type="CATEGORYNAME">
                      <a:rPr lang="en-US" sz="1200"/>
                      <a:pPr>
                        <a:defRPr/>
                      </a:pPr>
                      <a:t>[CATEGORY NAME]</a:t>
                    </a:fld>
                    <a:r>
                      <a:rPr lang="en-US" sz="1200" baseline="0" dirty="0"/>
                      <a:t>
</a:t>
                    </a:r>
                    <a:fld id="{E9BBE773-5478-46FA-BF91-794DB41CF289}" type="PERCENTAGE">
                      <a:rPr lang="en-US" sz="1200" baseline="0"/>
                      <a:pPr>
                        <a:defRPr/>
                      </a:pPr>
                      <a:t>[PERCENTAGE]</a:t>
                    </a:fld>
                    <a:endParaRPr lang="en-US" sz="12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7.1244996719160111E-2"/>
                      <c:h val="6.2866296714245651E-2"/>
                    </c:manualLayout>
                  </c15:layout>
                  <c15:dlblFieldTable/>
                  <c15:showDataLabelsRange val="0"/>
                </c:ext>
                <c:ext xmlns:c16="http://schemas.microsoft.com/office/drawing/2014/chart" uri="{C3380CC4-5D6E-409C-BE32-E72D297353CC}">
                  <c16:uniqueId val="{00000003-D563-454F-91EE-C6DD9D5C450C}"/>
                </c:ext>
              </c:extLst>
            </c:dLbl>
            <c:dLbl>
              <c:idx val="1"/>
              <c:layout>
                <c:manualLayout>
                  <c:x val="5.9848981270821958E-2"/>
                  <c:y val="-5.792551852930468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563-454F-91EE-C6DD9D5C450C}"/>
                </c:ext>
              </c:extLst>
            </c:dLbl>
            <c:dLbl>
              <c:idx val="2"/>
              <c:layout>
                <c:manualLayout>
                  <c:x val="-6.4341132288688707E-2"/>
                  <c:y val="-2.88681938513918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563-454F-91EE-C6DD9D5C450C}"/>
                </c:ext>
              </c:extLst>
            </c:dLbl>
            <c:dLbl>
              <c:idx val="3"/>
              <c:layout>
                <c:manualLayout>
                  <c:x val="5.208333333333333E-3"/>
                  <c:y val="7.57056832466729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7.6466810989600453E-2"/>
                      <c:h val="7.9198008242251372E-2"/>
                    </c:manualLayout>
                  </c15:layout>
                </c:ext>
                <c:ext xmlns:c16="http://schemas.microsoft.com/office/drawing/2014/chart" uri="{C3380CC4-5D6E-409C-BE32-E72D297353CC}">
                  <c16:uniqueId val="{00000004-D563-454F-91EE-C6DD9D5C450C}"/>
                </c:ext>
              </c:extLst>
            </c:dLbl>
            <c:dLbl>
              <c:idx val="4"/>
              <c:layout>
                <c:manualLayout>
                  <c:x val="4.0641262689953333E-3"/>
                  <c:y val="5.2731600766540238E-2"/>
                </c:manualLayout>
              </c:layout>
              <c:tx>
                <c:rich>
                  <a:bodyPr/>
                  <a:lstStyle/>
                  <a:p>
                    <a:fld id="{F7744D55-AB44-4000-91E1-23A947759BDF}" type="CATEGORYNAME">
                      <a:rPr lang="en-US" sz="1200" b="1"/>
                      <a:pPr/>
                      <a:t>[CATEGORY NAME]</a:t>
                    </a:fld>
                    <a:r>
                      <a:rPr lang="en-US" sz="1200" b="1" baseline="0" dirty="0"/>
                      <a:t>
</a:t>
                    </a:r>
                    <a:fld id="{8F21E697-A7AC-4FA4-9C2B-9BADD994A5AA}" type="PERCENTAGE">
                      <a:rPr lang="en-US" sz="1200" b="1" baseline="0"/>
                      <a:pPr/>
                      <a:t>[PERCENTAGE]</a:t>
                    </a:fld>
                    <a:endParaRPr lang="en-US" sz="1200"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563-454F-91EE-C6DD9D5C450C}"/>
                </c:ext>
              </c:extLst>
            </c:dLbl>
            <c:dLbl>
              <c:idx val="5"/>
              <c:layout>
                <c:manualLayout>
                  <c:x val="-5.3535269028871388E-2"/>
                  <c:y val="4.4039813945729651E-2"/>
                </c:manualLayout>
              </c:layout>
              <c:tx>
                <c:rich>
                  <a:bodyPr/>
                  <a:lstStyle/>
                  <a:p>
                    <a:fld id="{40C03BFE-CCC1-4D92-BBB4-2C537AEDF957}" type="CATEGORYNAME">
                      <a:rPr lang="en-US" sz="1200"/>
                      <a:pPr/>
                      <a:t>[CATEGORY NAME]</a:t>
                    </a:fld>
                    <a:r>
                      <a:rPr lang="en-US" sz="1200" baseline="0" dirty="0"/>
                      <a:t>
</a:t>
                    </a:r>
                    <a:fld id="{8682E884-DE78-42C7-9499-D3D00CFC2FA7}"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563-454F-91EE-C6DD9D5C450C}"/>
                </c:ext>
              </c:extLst>
            </c:dLbl>
            <c:dLbl>
              <c:idx val="6"/>
              <c:layout>
                <c:manualLayout>
                  <c:x val="-9.2779459232666228E-2"/>
                  <c:y val="-2.118597987192691E-2"/>
                </c:manualLayout>
              </c:layout>
              <c:tx>
                <c:rich>
                  <a:bodyPr/>
                  <a:lstStyle/>
                  <a:p>
                    <a:fld id="{443F981A-2E74-4201-A007-8819B8937480}" type="CATEGORYNAME">
                      <a:rPr lang="en-US" sz="1200"/>
                      <a:pPr/>
                      <a:t>[CATEGORY NAME]</a:t>
                    </a:fld>
                    <a:r>
                      <a:rPr lang="en-US" sz="1200" baseline="0" dirty="0"/>
                      <a:t>
</a:t>
                    </a:r>
                    <a:fld id="{6EFEBAB4-BBA7-491E-8FCC-AB3A642F90F3}"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563-454F-91EE-C6DD9D5C450C}"/>
                </c:ext>
              </c:extLst>
            </c:dLbl>
            <c:dLbl>
              <c:idx val="7"/>
              <c:layout>
                <c:manualLayout>
                  <c:x val="2.3883432056433875E-2"/>
                  <c:y val="-1.9673808865437445E-2"/>
                </c:manualLayout>
              </c:layout>
              <c:tx>
                <c:rich>
                  <a:bodyPr/>
                  <a:lstStyle/>
                  <a:p>
                    <a:fld id="{E17EFE0B-E330-4939-8D13-344DB9AA46A0}" type="CATEGORYNAME">
                      <a:rPr lang="en-US" sz="1200"/>
                      <a:pPr/>
                      <a:t>[CATEGORY NAME]</a:t>
                    </a:fld>
                    <a:r>
                      <a:rPr lang="en-US" sz="1200" baseline="0" dirty="0"/>
                      <a:t>
</a:t>
                    </a:r>
                    <a:fld id="{1191EB86-789D-41A6-A6A2-9B9CA9B76294}"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563-454F-91EE-C6DD9D5C450C}"/>
                </c:ext>
              </c:extLst>
            </c:dLbl>
            <c:dLbl>
              <c:idx val="8"/>
              <c:layout>
                <c:manualLayout>
                  <c:x val="7.8028033719901468E-2"/>
                  <c:y val="2.6424262056981215E-4"/>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746844C0-33AC-496A-9451-B358579FD77E}" type="CATEGORYNAME">
                      <a:rPr lang="en-US" sz="1200"/>
                      <a:pPr>
                        <a:defRPr/>
                      </a:pPr>
                      <a:t>[CATEGORY NAME]</a:t>
                    </a:fld>
                    <a:r>
                      <a:rPr lang="en-US" sz="1200" baseline="0" dirty="0"/>
                      <a:t>
</a:t>
                    </a:r>
                    <a:fld id="{C4698D08-74F1-4F73-A206-2CE3E3BF9559}" type="PERCENTAGE">
                      <a:rPr lang="en-US" sz="1200" baseline="0"/>
                      <a:pPr>
                        <a:defRPr/>
                      </a:pPr>
                      <a:t>[PERCENTAGE]</a:t>
                    </a:fld>
                    <a:endParaRPr lang="en-US" sz="12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6.9183562992125983E-2"/>
                      <c:h val="6.8707067469680291E-2"/>
                    </c:manualLayout>
                  </c15:layout>
                  <c15:dlblFieldTable/>
                  <c15:showDataLabelsRange val="0"/>
                </c:ext>
                <c:ext xmlns:c16="http://schemas.microsoft.com/office/drawing/2014/chart" uri="{C3380CC4-5D6E-409C-BE32-E72D297353CC}">
                  <c16:uniqueId val="{00000008-D563-454F-91EE-C6DD9D5C450C}"/>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Sheet1!$A$2:$A$10</c:f>
              <c:strCache>
                <c:ptCount val="9"/>
                <c:pt idx="0">
                  <c:v>PARKS</c:v>
                </c:pt>
                <c:pt idx="1">
                  <c:v>SEWER &amp; WATER</c:v>
                </c:pt>
                <c:pt idx="2">
                  <c:v>ADMINISTRATION</c:v>
                </c:pt>
                <c:pt idx="3">
                  <c:v>ROADS</c:v>
                </c:pt>
                <c:pt idx="4">
                  <c:v>VEHICLE/EQUIPMENT MAINTENANCE</c:v>
                </c:pt>
                <c:pt idx="5">
                  <c:v>BUILDING MAINTENANCE</c:v>
                </c:pt>
                <c:pt idx="6">
                  <c:v>BUILDING INSPECTIONS</c:v>
                </c:pt>
                <c:pt idx="7">
                  <c:v>DEVELOPMENTS</c:v>
                </c:pt>
                <c:pt idx="8">
                  <c:v>OTHER</c:v>
                </c:pt>
              </c:strCache>
            </c:strRef>
          </c:cat>
          <c:val>
            <c:numRef>
              <c:f>Sheet1!$B$2:$B$10</c:f>
              <c:numCache>
                <c:formatCode>General</c:formatCode>
                <c:ptCount val="9"/>
                <c:pt idx="0">
                  <c:v>3005.25</c:v>
                </c:pt>
                <c:pt idx="1">
                  <c:v>1331</c:v>
                </c:pt>
                <c:pt idx="2">
                  <c:v>1069.75</c:v>
                </c:pt>
                <c:pt idx="3">
                  <c:v>1667</c:v>
                </c:pt>
                <c:pt idx="4">
                  <c:v>774</c:v>
                </c:pt>
                <c:pt idx="5">
                  <c:v>556.25</c:v>
                </c:pt>
                <c:pt idx="6">
                  <c:v>99</c:v>
                </c:pt>
                <c:pt idx="7">
                  <c:v>260.5</c:v>
                </c:pt>
                <c:pt idx="8">
                  <c:v>130</c:v>
                </c:pt>
              </c:numCache>
            </c:numRef>
          </c:val>
          <c:extLst>
            <c:ext xmlns:c16="http://schemas.microsoft.com/office/drawing/2014/chart" uri="{C3380CC4-5D6E-409C-BE32-E72D297353CC}">
              <c16:uniqueId val="{00000000-D563-454F-91EE-C6DD9D5C450C}"/>
            </c:ext>
          </c:extLst>
        </c:ser>
        <c:dLbls>
          <c:dLblPos val="ctr"/>
          <c:showLegendKey val="0"/>
          <c:showVal val="0"/>
          <c:showCatName val="1"/>
          <c:showSerName val="0"/>
          <c:showPercent val="1"/>
          <c:showBubbleSize val="0"/>
          <c:showLeaderLines val="1"/>
        </c:dLbls>
      </c:pie3DChart>
      <c:spPr>
        <a:noFill/>
        <a:ln>
          <a:noFill/>
        </a:ln>
        <a:effectLst/>
      </c:spPr>
    </c:plotArea>
    <c:legend>
      <c:legendPos val="r"/>
      <c:layout>
        <c:manualLayout>
          <c:xMode val="edge"/>
          <c:yMode val="edge"/>
          <c:x val="0.73306807742782154"/>
          <c:y val="0.3457160025832608"/>
          <c:w val="0.23568192257217849"/>
          <c:h val="0.335290075137077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7/25/2018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7/25/2018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C904-0CCB-44DB-BB84-9CC0E08330CB}"/>
              </a:ext>
            </a:extLst>
          </p:cNvPr>
          <p:cNvSpPr>
            <a:spLocks noGrp="1"/>
          </p:cNvSpPr>
          <p:nvPr>
            <p:ph type="ctrTitle"/>
          </p:nvPr>
        </p:nvSpPr>
        <p:spPr/>
        <p:txBody>
          <a:bodyPr>
            <a:normAutofit/>
          </a:bodyPr>
          <a:lstStyle/>
          <a:p>
            <a:r>
              <a:rPr lang="en-US" sz="8800" dirty="0"/>
              <a:t>Public works</a:t>
            </a:r>
          </a:p>
        </p:txBody>
      </p:sp>
      <p:sp>
        <p:nvSpPr>
          <p:cNvPr id="3" name="Subtitle 2">
            <a:extLst>
              <a:ext uri="{FF2B5EF4-FFF2-40B4-BE49-F238E27FC236}">
                <a16:creationId xmlns:a16="http://schemas.microsoft.com/office/drawing/2014/main" id="{5E152FE8-C189-4DD1-875C-CDC9E77BCF8E}"/>
              </a:ext>
            </a:extLst>
          </p:cNvPr>
          <p:cNvSpPr>
            <a:spLocks noGrp="1"/>
          </p:cNvSpPr>
          <p:nvPr>
            <p:ph type="subTitle" idx="1"/>
          </p:nvPr>
        </p:nvSpPr>
        <p:spPr/>
        <p:txBody>
          <a:bodyPr>
            <a:normAutofit/>
          </a:bodyPr>
          <a:lstStyle/>
          <a:p>
            <a:r>
              <a:rPr lang="en-US" sz="4000" dirty="0"/>
              <a:t>2019 budget review</a:t>
            </a:r>
          </a:p>
        </p:txBody>
      </p:sp>
    </p:spTree>
    <p:extLst>
      <p:ext uri="{BB962C8B-B14F-4D97-AF65-F5344CB8AC3E}">
        <p14:creationId xmlns:p14="http://schemas.microsoft.com/office/powerpoint/2010/main" val="12732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9F360-FC49-48A1-A5BA-E605974FAA03}"/>
              </a:ext>
            </a:extLst>
          </p:cNvPr>
          <p:cNvSpPr>
            <a:spLocks noGrp="1"/>
          </p:cNvSpPr>
          <p:nvPr>
            <p:ph idx="1"/>
          </p:nvPr>
        </p:nvSpPr>
        <p:spPr>
          <a:xfrm>
            <a:off x="1169988" y="581026"/>
            <a:ext cx="9905998" cy="5686424"/>
          </a:xfrm>
        </p:spPr>
        <p:txBody>
          <a:bodyPr>
            <a:noAutofit/>
          </a:bodyPr>
          <a:lstStyle/>
          <a:p>
            <a:r>
              <a:rPr lang="en-US" sz="2600" dirty="0"/>
              <a:t>Pick-up purchase moved from 2018-2019</a:t>
            </a:r>
          </a:p>
          <a:p>
            <a:r>
              <a:rPr lang="en-US" sz="2600" dirty="0"/>
              <a:t>Generator moved from 2018-2019 </a:t>
            </a:r>
          </a:p>
          <a:p>
            <a:r>
              <a:rPr lang="en-US" sz="2600" dirty="0"/>
              <a:t>Medium duty trailer moved from 2023-2019</a:t>
            </a:r>
          </a:p>
          <a:p>
            <a:r>
              <a:rPr lang="en-US" sz="2600" dirty="0"/>
              <a:t>60 inch mower</a:t>
            </a:r>
          </a:p>
          <a:p>
            <a:r>
              <a:rPr lang="en-US" sz="2600" dirty="0"/>
              <a:t>River hills park development</a:t>
            </a:r>
          </a:p>
          <a:p>
            <a:r>
              <a:rPr lang="en-US" sz="2600" dirty="0"/>
              <a:t>GIS Software/hardware</a:t>
            </a:r>
          </a:p>
          <a:p>
            <a:r>
              <a:rPr lang="en-US" sz="2600" dirty="0" err="1"/>
              <a:t>Jetter</a:t>
            </a:r>
            <a:r>
              <a:rPr lang="en-US" sz="2600" dirty="0"/>
              <a:t> vac truck</a:t>
            </a:r>
          </a:p>
        </p:txBody>
      </p:sp>
    </p:spTree>
    <p:extLst>
      <p:ext uri="{BB962C8B-B14F-4D97-AF65-F5344CB8AC3E}">
        <p14:creationId xmlns:p14="http://schemas.microsoft.com/office/powerpoint/2010/main" val="274896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252E-C118-4E93-A6AF-ADEAF803AB1B}"/>
              </a:ext>
            </a:extLst>
          </p:cNvPr>
          <p:cNvSpPr>
            <a:spLocks noGrp="1"/>
          </p:cNvSpPr>
          <p:nvPr>
            <p:ph type="title"/>
          </p:nvPr>
        </p:nvSpPr>
        <p:spPr/>
        <p:txBody>
          <a:bodyPr>
            <a:normAutofit/>
          </a:bodyPr>
          <a:lstStyle/>
          <a:p>
            <a:r>
              <a:rPr lang="en-US" sz="6000" dirty="0"/>
              <a:t>Discussion Item</a:t>
            </a:r>
          </a:p>
        </p:txBody>
      </p:sp>
      <p:sp>
        <p:nvSpPr>
          <p:cNvPr id="3" name="Content Placeholder 2">
            <a:extLst>
              <a:ext uri="{FF2B5EF4-FFF2-40B4-BE49-F238E27FC236}">
                <a16:creationId xmlns:a16="http://schemas.microsoft.com/office/drawing/2014/main" id="{D149E01C-F9DA-44BD-9FB7-79CB4684EF25}"/>
              </a:ext>
            </a:extLst>
          </p:cNvPr>
          <p:cNvSpPr>
            <a:spLocks noGrp="1"/>
          </p:cNvSpPr>
          <p:nvPr>
            <p:ph idx="1"/>
          </p:nvPr>
        </p:nvSpPr>
        <p:spPr>
          <a:xfrm>
            <a:off x="1141413" y="2476499"/>
            <a:ext cx="9905998" cy="3124201"/>
          </a:xfrm>
        </p:spPr>
        <p:txBody>
          <a:bodyPr>
            <a:normAutofit fontScale="77500" lnSpcReduction="20000"/>
          </a:bodyPr>
          <a:lstStyle/>
          <a:p>
            <a:pPr marL="0" indent="0">
              <a:buNone/>
            </a:pPr>
            <a:r>
              <a:rPr lang="en-US" sz="3500" dirty="0"/>
              <a:t>As equipment for the Meters and mxu become obsolete, we will need to replace this equipment.  Does the city absorb the cost or pass onto residents or shared cost between city and resident? </a:t>
            </a:r>
          </a:p>
          <a:p>
            <a:pPr marL="0" indent="0">
              <a:buNone/>
            </a:pPr>
            <a:endParaRPr lang="en-US" sz="3500" dirty="0"/>
          </a:p>
          <a:p>
            <a:pPr marL="0" indent="0">
              <a:buNone/>
            </a:pPr>
            <a:r>
              <a:rPr lang="en-US" sz="3500" dirty="0"/>
              <a:t>Meter cost: $125.00</a:t>
            </a:r>
          </a:p>
          <a:p>
            <a:pPr marL="0" indent="0">
              <a:buNone/>
            </a:pPr>
            <a:r>
              <a:rPr lang="en-US" sz="3500" dirty="0"/>
              <a:t>MXU Cost: $120.00</a:t>
            </a:r>
          </a:p>
        </p:txBody>
      </p:sp>
    </p:spTree>
    <p:extLst>
      <p:ext uri="{BB962C8B-B14F-4D97-AF65-F5344CB8AC3E}">
        <p14:creationId xmlns:p14="http://schemas.microsoft.com/office/powerpoint/2010/main" val="1136435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7A4E-4FF8-4C1B-BBD8-79AEB7EDA416}"/>
              </a:ext>
            </a:extLst>
          </p:cNvPr>
          <p:cNvSpPr>
            <a:spLocks noGrp="1"/>
          </p:cNvSpPr>
          <p:nvPr>
            <p:ph type="ctrTitle"/>
          </p:nvPr>
        </p:nvSpPr>
        <p:spPr>
          <a:xfrm>
            <a:off x="1751012" y="2371725"/>
            <a:ext cx="8676222" cy="1438276"/>
          </a:xfrm>
        </p:spPr>
        <p:txBody>
          <a:bodyPr>
            <a:normAutofit/>
          </a:bodyPr>
          <a:lstStyle/>
          <a:p>
            <a:r>
              <a:rPr lang="en-US" sz="8000" dirty="0"/>
              <a:t>Questions?</a:t>
            </a:r>
          </a:p>
        </p:txBody>
      </p:sp>
    </p:spTree>
    <p:extLst>
      <p:ext uri="{BB962C8B-B14F-4D97-AF65-F5344CB8AC3E}">
        <p14:creationId xmlns:p14="http://schemas.microsoft.com/office/powerpoint/2010/main" val="108206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2A8E-02C4-4045-B3EE-7BB916F2F876}"/>
              </a:ext>
            </a:extLst>
          </p:cNvPr>
          <p:cNvSpPr>
            <a:spLocks noGrp="1"/>
          </p:cNvSpPr>
          <p:nvPr>
            <p:ph type="title"/>
          </p:nvPr>
        </p:nvSpPr>
        <p:spPr>
          <a:xfrm>
            <a:off x="1141413" y="561975"/>
            <a:ext cx="9905998" cy="1252756"/>
          </a:xfrm>
        </p:spPr>
        <p:txBody>
          <a:bodyPr>
            <a:normAutofit/>
          </a:bodyPr>
          <a:lstStyle/>
          <a:p>
            <a:r>
              <a:rPr lang="en-US" sz="6000" dirty="0"/>
              <a:t>Mission Statement</a:t>
            </a:r>
          </a:p>
        </p:txBody>
      </p:sp>
      <p:sp>
        <p:nvSpPr>
          <p:cNvPr id="3" name="Content Placeholder 2">
            <a:extLst>
              <a:ext uri="{FF2B5EF4-FFF2-40B4-BE49-F238E27FC236}">
                <a16:creationId xmlns:a16="http://schemas.microsoft.com/office/drawing/2014/main" id="{80E9B21B-37FA-4776-8168-42B329D63AD2}"/>
              </a:ext>
            </a:extLst>
          </p:cNvPr>
          <p:cNvSpPr>
            <a:spLocks noGrp="1"/>
          </p:cNvSpPr>
          <p:nvPr>
            <p:ph idx="1"/>
          </p:nvPr>
        </p:nvSpPr>
        <p:spPr>
          <a:xfrm>
            <a:off x="1141413" y="1988538"/>
            <a:ext cx="9905998" cy="3816643"/>
          </a:xfrm>
        </p:spPr>
        <p:txBody>
          <a:bodyPr>
            <a:noAutofit/>
          </a:bodyPr>
          <a:lstStyle/>
          <a:p>
            <a:pPr marL="0" indent="0">
              <a:buNone/>
            </a:pPr>
            <a:r>
              <a:rPr lang="en-US" sz="4000" i="1" dirty="0"/>
              <a:t>the city of dayton public works department strives to be a customer service driven, goal motivated, action oriented operation that provides essential public services promptly, efficiently and effectively.</a:t>
            </a:r>
          </a:p>
        </p:txBody>
      </p:sp>
    </p:spTree>
    <p:extLst>
      <p:ext uri="{BB962C8B-B14F-4D97-AF65-F5344CB8AC3E}">
        <p14:creationId xmlns:p14="http://schemas.microsoft.com/office/powerpoint/2010/main" val="336433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18582-CD85-4308-8AF3-49274B4BE255}"/>
              </a:ext>
            </a:extLst>
          </p:cNvPr>
          <p:cNvSpPr>
            <a:spLocks noGrp="1"/>
          </p:cNvSpPr>
          <p:nvPr>
            <p:ph type="title"/>
          </p:nvPr>
        </p:nvSpPr>
        <p:spPr>
          <a:xfrm>
            <a:off x="1141413" y="316731"/>
            <a:ext cx="9905998" cy="1905000"/>
          </a:xfrm>
        </p:spPr>
        <p:txBody>
          <a:bodyPr>
            <a:normAutofit/>
          </a:bodyPr>
          <a:lstStyle/>
          <a:p>
            <a:r>
              <a:rPr lang="en-US" sz="6000" dirty="0"/>
              <a:t>Department overview</a:t>
            </a:r>
          </a:p>
        </p:txBody>
      </p:sp>
      <p:sp>
        <p:nvSpPr>
          <p:cNvPr id="3" name="Content Placeholder 2">
            <a:extLst>
              <a:ext uri="{FF2B5EF4-FFF2-40B4-BE49-F238E27FC236}">
                <a16:creationId xmlns:a16="http://schemas.microsoft.com/office/drawing/2014/main" id="{88B0D47D-332F-4C16-B490-56A2E736B549}"/>
              </a:ext>
            </a:extLst>
          </p:cNvPr>
          <p:cNvSpPr>
            <a:spLocks noGrp="1"/>
          </p:cNvSpPr>
          <p:nvPr>
            <p:ph idx="1"/>
          </p:nvPr>
        </p:nvSpPr>
        <p:spPr>
          <a:xfrm>
            <a:off x="1277633" y="1937856"/>
            <a:ext cx="9905998" cy="4305673"/>
          </a:xfrm>
        </p:spPr>
        <p:txBody>
          <a:bodyPr>
            <a:noAutofit/>
          </a:bodyPr>
          <a:lstStyle/>
          <a:p>
            <a:r>
              <a:rPr lang="en-US" sz="2800" dirty="0"/>
              <a:t>1 - FULL TIME PUBLIC WORKS SUPERINTENDENT</a:t>
            </a:r>
          </a:p>
          <a:p>
            <a:r>
              <a:rPr lang="en-US" sz="2800" dirty="0"/>
              <a:t>1 - FULL TIME LEAD MAINTENANCE WORKER</a:t>
            </a:r>
          </a:p>
          <a:p>
            <a:r>
              <a:rPr lang="en-US" sz="2800" dirty="0"/>
              <a:t>3 - FULL TIME MAINTENANCE WORKERS</a:t>
            </a:r>
          </a:p>
          <a:p>
            <a:r>
              <a:rPr lang="en-US" sz="2800" dirty="0"/>
              <a:t>1 - FULL TIME ADMINISTRATIVE ASSISTANT</a:t>
            </a:r>
          </a:p>
          <a:p>
            <a:r>
              <a:rPr lang="en-US" sz="2800" dirty="0"/>
              <a:t>2 – PART TIME WORKERS</a:t>
            </a:r>
          </a:p>
          <a:p>
            <a:r>
              <a:rPr lang="en-US" sz="2800" dirty="0"/>
              <a:t>2 – SEASONAL WORKERS</a:t>
            </a:r>
          </a:p>
        </p:txBody>
      </p:sp>
      <p:sp>
        <p:nvSpPr>
          <p:cNvPr id="4" name="Content Placeholder 2">
            <a:extLst>
              <a:ext uri="{FF2B5EF4-FFF2-40B4-BE49-F238E27FC236}">
                <a16:creationId xmlns:a16="http://schemas.microsoft.com/office/drawing/2014/main" id="{2A95FBA7-1711-43F3-8FBC-055124FFA810}"/>
              </a:ext>
            </a:extLst>
          </p:cNvPr>
          <p:cNvSpPr txBox="1">
            <a:spLocks/>
          </p:cNvSpPr>
          <p:nvPr/>
        </p:nvSpPr>
        <p:spPr>
          <a:xfrm>
            <a:off x="0" y="777715"/>
            <a:ext cx="9905998" cy="302611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endParaRPr lang="en-US" sz="3200" dirty="0"/>
          </a:p>
        </p:txBody>
      </p:sp>
    </p:spTree>
    <p:extLst>
      <p:ext uri="{BB962C8B-B14F-4D97-AF65-F5344CB8AC3E}">
        <p14:creationId xmlns:p14="http://schemas.microsoft.com/office/powerpoint/2010/main" val="76361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F859-6D46-4F72-83AC-20572A07FD96}"/>
              </a:ext>
            </a:extLst>
          </p:cNvPr>
          <p:cNvSpPr>
            <a:spLocks noGrp="1"/>
          </p:cNvSpPr>
          <p:nvPr>
            <p:ph type="title"/>
          </p:nvPr>
        </p:nvSpPr>
        <p:spPr>
          <a:xfrm>
            <a:off x="1484313" y="142875"/>
            <a:ext cx="9905998" cy="1905000"/>
          </a:xfrm>
        </p:spPr>
        <p:txBody>
          <a:bodyPr>
            <a:normAutofit/>
          </a:bodyPr>
          <a:lstStyle/>
          <a:p>
            <a:r>
              <a:rPr lang="en-US" sz="6000" dirty="0"/>
              <a:t>Future staffing needs</a:t>
            </a:r>
          </a:p>
        </p:txBody>
      </p:sp>
      <p:sp>
        <p:nvSpPr>
          <p:cNvPr id="3" name="Content Placeholder 2">
            <a:extLst>
              <a:ext uri="{FF2B5EF4-FFF2-40B4-BE49-F238E27FC236}">
                <a16:creationId xmlns:a16="http://schemas.microsoft.com/office/drawing/2014/main" id="{4A42117B-12CF-4927-BA56-879AC4DBB467}"/>
              </a:ext>
            </a:extLst>
          </p:cNvPr>
          <p:cNvSpPr>
            <a:spLocks noGrp="1"/>
          </p:cNvSpPr>
          <p:nvPr>
            <p:ph idx="1"/>
          </p:nvPr>
        </p:nvSpPr>
        <p:spPr>
          <a:xfrm>
            <a:off x="1141413" y="1600201"/>
            <a:ext cx="9905998" cy="4629149"/>
          </a:xfrm>
        </p:spPr>
        <p:txBody>
          <a:bodyPr>
            <a:normAutofit fontScale="92500" lnSpcReduction="20000"/>
          </a:bodyPr>
          <a:lstStyle/>
          <a:p>
            <a:pPr marL="0" indent="0">
              <a:buNone/>
            </a:pPr>
            <a:r>
              <a:rPr lang="en-US" sz="2800" b="1" dirty="0"/>
              <a:t>	We are requesting</a:t>
            </a:r>
            <a:r>
              <a:rPr lang="en-US" sz="2800" b="1" dirty="0">
                <a:solidFill>
                  <a:srgbClr val="FFC000"/>
                </a:solidFill>
              </a:rPr>
              <a:t> </a:t>
            </a:r>
            <a:r>
              <a:rPr lang="en-US" sz="2800" b="1" dirty="0">
                <a:solidFill>
                  <a:schemeClr val="accent1"/>
                </a:solidFill>
              </a:rPr>
              <a:t>1</a:t>
            </a:r>
            <a:r>
              <a:rPr lang="en-US" sz="2800" b="1" dirty="0">
                <a:solidFill>
                  <a:srgbClr val="FFC000"/>
                </a:solidFill>
              </a:rPr>
              <a:t> </a:t>
            </a:r>
            <a:r>
              <a:rPr lang="en-US" sz="2800" b="1" dirty="0"/>
              <a:t>additional entry level staff member.</a:t>
            </a:r>
          </a:p>
          <a:p>
            <a:pPr marL="0" indent="0">
              <a:buNone/>
            </a:pPr>
            <a:endParaRPr lang="en-US" sz="2800" b="1" dirty="0"/>
          </a:p>
          <a:p>
            <a:pPr lvl="1"/>
            <a:r>
              <a:rPr lang="en-US" sz="2600" dirty="0"/>
              <a:t>Extra water testing, monitoring &amp; adjusting Chemical feeds,  – soon to be 3 wells.</a:t>
            </a:r>
          </a:p>
          <a:p>
            <a:pPr lvl="1"/>
            <a:r>
              <a:rPr lang="en-US" sz="2600" dirty="0"/>
              <a:t>Additional reports and measurements and testing for Minnesota department of health.</a:t>
            </a:r>
          </a:p>
          <a:p>
            <a:pPr lvl="1"/>
            <a:r>
              <a:rPr lang="en-US" sz="2600" dirty="0"/>
              <a:t>Additional maintenance items – balsam streetscape, Parkway maintenance in developments, City gardens.</a:t>
            </a:r>
          </a:p>
          <a:p>
            <a:pPr lvl="1"/>
            <a:r>
              <a:rPr lang="en-US" sz="2600" dirty="0"/>
              <a:t>Storm pond maintenance and cleaning.</a:t>
            </a:r>
          </a:p>
          <a:p>
            <a:pPr lvl="1"/>
            <a:r>
              <a:rPr lang="en-US" sz="2600" dirty="0"/>
              <a:t>Additional snow plowing.</a:t>
            </a:r>
          </a:p>
          <a:p>
            <a:pPr lvl="1"/>
            <a:r>
              <a:rPr lang="en-US" sz="2600" dirty="0"/>
              <a:t>Additional mowing responsibilities</a:t>
            </a:r>
          </a:p>
        </p:txBody>
      </p:sp>
    </p:spTree>
    <p:extLst>
      <p:ext uri="{BB962C8B-B14F-4D97-AF65-F5344CB8AC3E}">
        <p14:creationId xmlns:p14="http://schemas.microsoft.com/office/powerpoint/2010/main" val="154517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A8DCC24-F918-45FD-A15C-5971388FF2FB}"/>
              </a:ext>
            </a:extLst>
          </p:cNvPr>
          <p:cNvGraphicFramePr>
            <a:graphicFrameLocks noGrp="1"/>
          </p:cNvGraphicFramePr>
          <p:nvPr>
            <p:ph idx="1"/>
            <p:extLst>
              <p:ext uri="{D42A27DB-BD31-4B8C-83A1-F6EECF244321}">
                <p14:modId xmlns:p14="http://schemas.microsoft.com/office/powerpoint/2010/main" val="2981508614"/>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84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97024-E701-4019-9A38-87635B12214E}"/>
              </a:ext>
            </a:extLst>
          </p:cNvPr>
          <p:cNvSpPr>
            <a:spLocks noGrp="1"/>
          </p:cNvSpPr>
          <p:nvPr>
            <p:ph type="title"/>
          </p:nvPr>
        </p:nvSpPr>
        <p:spPr>
          <a:xfrm>
            <a:off x="1208088" y="466724"/>
            <a:ext cx="9536112" cy="1130560"/>
          </a:xfrm>
        </p:spPr>
        <p:txBody>
          <a:bodyPr>
            <a:normAutofit/>
          </a:bodyPr>
          <a:lstStyle/>
          <a:p>
            <a:r>
              <a:rPr lang="en-US" sz="6000" dirty="0"/>
              <a:t>Budget Highlights</a:t>
            </a:r>
          </a:p>
        </p:txBody>
      </p:sp>
      <p:sp>
        <p:nvSpPr>
          <p:cNvPr id="3" name="Content Placeholder 2">
            <a:extLst>
              <a:ext uri="{FF2B5EF4-FFF2-40B4-BE49-F238E27FC236}">
                <a16:creationId xmlns:a16="http://schemas.microsoft.com/office/drawing/2014/main" id="{5BFBC947-4431-485C-9FE3-C3BF69F4F545}"/>
              </a:ext>
            </a:extLst>
          </p:cNvPr>
          <p:cNvSpPr>
            <a:spLocks noGrp="1"/>
          </p:cNvSpPr>
          <p:nvPr>
            <p:ph idx="1"/>
          </p:nvPr>
        </p:nvSpPr>
        <p:spPr>
          <a:xfrm>
            <a:off x="1276349" y="1895475"/>
            <a:ext cx="9771061" cy="4800600"/>
          </a:xfrm>
        </p:spPr>
        <p:txBody>
          <a:bodyPr>
            <a:noAutofit/>
          </a:bodyPr>
          <a:lstStyle/>
          <a:p>
            <a:r>
              <a:rPr lang="en-US" sz="2800" dirty="0"/>
              <a:t>Wages increased for new employee.</a:t>
            </a:r>
          </a:p>
          <a:p>
            <a:r>
              <a:rPr lang="en-US" sz="2800" dirty="0"/>
              <a:t>Overtime wages: increased to 2017 level.</a:t>
            </a:r>
          </a:p>
          <a:p>
            <a:r>
              <a:rPr lang="en-US" sz="2800" dirty="0"/>
              <a:t>Operating supplies: increased by $7,000.</a:t>
            </a:r>
          </a:p>
          <a:p>
            <a:r>
              <a:rPr lang="en-US" sz="2800" dirty="0"/>
              <a:t>Street maintenance repair: reduced by $14,000.</a:t>
            </a:r>
          </a:p>
          <a:p>
            <a:r>
              <a:rPr lang="en-US" sz="2800" dirty="0"/>
              <a:t>Gas utilities:  increased by $9,000 due to new shop.</a:t>
            </a:r>
          </a:p>
          <a:p>
            <a:r>
              <a:rPr lang="en-US" sz="2800" dirty="0"/>
              <a:t>Building &amp; Structures:  increased by $5,000.</a:t>
            </a:r>
            <a:endParaRPr lang="en-US" sz="2800" b="1" dirty="0">
              <a:solidFill>
                <a:schemeClr val="accent1"/>
              </a:solidFill>
            </a:endParaRPr>
          </a:p>
          <a:p>
            <a:r>
              <a:rPr lang="en-US" sz="2800" dirty="0">
                <a:effectLst>
                  <a:glow rad="38100">
                    <a:schemeClr val="bg1">
                      <a:lumMod val="50000"/>
                      <a:lumOff val="50000"/>
                      <a:alpha val="20000"/>
                    </a:schemeClr>
                  </a:glow>
                </a:effectLst>
              </a:rPr>
              <a:t>P</a:t>
            </a:r>
            <a:r>
              <a:rPr lang="en-US" sz="2800" dirty="0"/>
              <a:t>ark improvements other than buildings: increased by $5,000.</a:t>
            </a:r>
          </a:p>
          <a:p>
            <a:pPr marL="0" indent="0">
              <a:buNone/>
            </a:pPr>
            <a:endParaRPr lang="en-US" sz="2800" dirty="0"/>
          </a:p>
        </p:txBody>
      </p:sp>
    </p:spTree>
    <p:extLst>
      <p:ext uri="{BB962C8B-B14F-4D97-AF65-F5344CB8AC3E}">
        <p14:creationId xmlns:p14="http://schemas.microsoft.com/office/powerpoint/2010/main" val="55436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B368-C544-4FE0-B61D-DD353F7E7A2C}"/>
              </a:ext>
            </a:extLst>
          </p:cNvPr>
          <p:cNvSpPr>
            <a:spLocks noGrp="1"/>
          </p:cNvSpPr>
          <p:nvPr>
            <p:ph type="title"/>
          </p:nvPr>
        </p:nvSpPr>
        <p:spPr>
          <a:xfrm>
            <a:off x="1141413" y="159592"/>
            <a:ext cx="9905998" cy="1905000"/>
          </a:xfrm>
        </p:spPr>
        <p:txBody>
          <a:bodyPr>
            <a:normAutofit fontScale="90000"/>
          </a:bodyPr>
          <a:lstStyle/>
          <a:p>
            <a:r>
              <a:rPr lang="en-US" sz="6000" dirty="0"/>
              <a:t>2017 – 2018 Achievements</a:t>
            </a:r>
          </a:p>
        </p:txBody>
      </p:sp>
      <p:sp>
        <p:nvSpPr>
          <p:cNvPr id="8" name="Content Placeholder 7">
            <a:extLst>
              <a:ext uri="{FF2B5EF4-FFF2-40B4-BE49-F238E27FC236}">
                <a16:creationId xmlns:a16="http://schemas.microsoft.com/office/drawing/2014/main" id="{24542678-AC02-45C2-BAD3-1743BD8E5FDB}"/>
              </a:ext>
            </a:extLst>
          </p:cNvPr>
          <p:cNvSpPr>
            <a:spLocks noGrp="1"/>
          </p:cNvSpPr>
          <p:nvPr>
            <p:ph idx="1"/>
          </p:nvPr>
        </p:nvSpPr>
        <p:spPr>
          <a:xfrm>
            <a:off x="1141413" y="2015412"/>
            <a:ext cx="9905998" cy="3890865"/>
          </a:xfrm>
        </p:spPr>
        <p:txBody>
          <a:bodyPr>
            <a:normAutofit lnSpcReduction="10000"/>
          </a:bodyPr>
          <a:lstStyle/>
          <a:p>
            <a:r>
              <a:rPr lang="en-US" sz="2800" dirty="0"/>
              <a:t>Stoneridge Disc Golf Course.</a:t>
            </a:r>
          </a:p>
          <a:p>
            <a:r>
              <a:rPr lang="en-US" sz="2800" dirty="0"/>
              <a:t>Sundance Woods Playground.</a:t>
            </a:r>
          </a:p>
          <a:p>
            <a:r>
              <a:rPr lang="en-US" sz="2800" dirty="0"/>
              <a:t>McNeil Ballfield Converted to baseball field.</a:t>
            </a:r>
          </a:p>
          <a:p>
            <a:r>
              <a:rPr lang="en-US" sz="2800" dirty="0"/>
              <a:t>Reroof Activity Center/Fire Station 1.</a:t>
            </a:r>
          </a:p>
          <a:p>
            <a:r>
              <a:rPr lang="en-US" sz="2800" dirty="0"/>
              <a:t>Stephens park accessible to public.</a:t>
            </a:r>
          </a:p>
          <a:p>
            <a:r>
              <a:rPr lang="en-US" sz="2800" dirty="0"/>
              <a:t>Hired 2 solid members of staff.</a:t>
            </a:r>
          </a:p>
          <a:p>
            <a:r>
              <a:rPr lang="en-US" sz="2800" dirty="0" err="1"/>
              <a:t>Riversbend</a:t>
            </a:r>
            <a:r>
              <a:rPr lang="en-US" sz="2800" dirty="0"/>
              <a:t> playground installation.</a:t>
            </a:r>
          </a:p>
        </p:txBody>
      </p:sp>
    </p:spTree>
    <p:extLst>
      <p:ext uri="{BB962C8B-B14F-4D97-AF65-F5344CB8AC3E}">
        <p14:creationId xmlns:p14="http://schemas.microsoft.com/office/powerpoint/2010/main" val="410831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9FC0-7881-4077-9566-43FF6765D45D}"/>
              </a:ext>
            </a:extLst>
          </p:cNvPr>
          <p:cNvSpPr>
            <a:spLocks noGrp="1"/>
          </p:cNvSpPr>
          <p:nvPr>
            <p:ph type="title"/>
          </p:nvPr>
        </p:nvSpPr>
        <p:spPr>
          <a:xfrm>
            <a:off x="1141413" y="324374"/>
            <a:ext cx="9905998" cy="1905000"/>
          </a:xfrm>
        </p:spPr>
        <p:txBody>
          <a:bodyPr>
            <a:normAutofit/>
          </a:bodyPr>
          <a:lstStyle/>
          <a:p>
            <a:r>
              <a:rPr lang="en-US" sz="6000" dirty="0"/>
              <a:t>2019 goals</a:t>
            </a:r>
          </a:p>
        </p:txBody>
      </p:sp>
      <p:sp>
        <p:nvSpPr>
          <p:cNvPr id="3" name="Content Placeholder 2">
            <a:extLst>
              <a:ext uri="{FF2B5EF4-FFF2-40B4-BE49-F238E27FC236}">
                <a16:creationId xmlns:a16="http://schemas.microsoft.com/office/drawing/2014/main" id="{4C24FA71-587D-4573-9314-6D0C6E4894F1}"/>
              </a:ext>
            </a:extLst>
          </p:cNvPr>
          <p:cNvSpPr>
            <a:spLocks noGrp="1"/>
          </p:cNvSpPr>
          <p:nvPr>
            <p:ph idx="1"/>
          </p:nvPr>
        </p:nvSpPr>
        <p:spPr>
          <a:xfrm>
            <a:off x="1141413" y="2004970"/>
            <a:ext cx="9905998" cy="3945622"/>
          </a:xfrm>
        </p:spPr>
        <p:txBody>
          <a:bodyPr>
            <a:normAutofit fontScale="92500" lnSpcReduction="10000"/>
          </a:bodyPr>
          <a:lstStyle/>
          <a:p>
            <a:r>
              <a:rPr lang="en-US" sz="2800" dirty="0"/>
              <a:t>Install river hills park.</a:t>
            </a:r>
          </a:p>
          <a:p>
            <a:r>
              <a:rPr lang="en-US" sz="2800" dirty="0"/>
              <a:t>Replace fencing at Stephen’s park.</a:t>
            </a:r>
          </a:p>
          <a:p>
            <a:r>
              <a:rPr lang="en-US" sz="2800" dirty="0"/>
              <a:t>New staff hire.</a:t>
            </a:r>
          </a:p>
          <a:p>
            <a:r>
              <a:rPr lang="en-US" sz="2800" dirty="0"/>
              <a:t>Replace roof at city hall.</a:t>
            </a:r>
          </a:p>
          <a:p>
            <a:r>
              <a:rPr lang="en-US" sz="2800" dirty="0"/>
              <a:t>Gravel road improvements – 121</a:t>
            </a:r>
            <a:r>
              <a:rPr lang="en-US" sz="2800" baseline="30000" dirty="0"/>
              <a:t>st</a:t>
            </a:r>
            <a:r>
              <a:rPr lang="en-US" sz="2800" dirty="0"/>
              <a:t> avenue, Vicksburg &amp; Teakwood.</a:t>
            </a:r>
          </a:p>
          <a:p>
            <a:r>
              <a:rPr lang="en-US" sz="2800" dirty="0"/>
              <a:t>New city signage to incorporate new branding.</a:t>
            </a:r>
          </a:p>
          <a:p>
            <a:r>
              <a:rPr lang="en-US" sz="2800" dirty="0"/>
              <a:t>Crack sealing projects throughout the city.</a:t>
            </a:r>
          </a:p>
        </p:txBody>
      </p:sp>
    </p:spTree>
    <p:extLst>
      <p:ext uri="{BB962C8B-B14F-4D97-AF65-F5344CB8AC3E}">
        <p14:creationId xmlns:p14="http://schemas.microsoft.com/office/powerpoint/2010/main" val="2994690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521E-6393-4725-9A9D-FD3D30845147}"/>
              </a:ext>
            </a:extLst>
          </p:cNvPr>
          <p:cNvSpPr>
            <a:spLocks noGrp="1"/>
          </p:cNvSpPr>
          <p:nvPr>
            <p:ph type="ctrTitle"/>
          </p:nvPr>
        </p:nvSpPr>
        <p:spPr/>
        <p:txBody>
          <a:bodyPr>
            <a:normAutofit/>
          </a:bodyPr>
          <a:lstStyle/>
          <a:p>
            <a:r>
              <a:rPr lang="en-US" sz="8800" dirty="0"/>
              <a:t>Public works</a:t>
            </a:r>
          </a:p>
        </p:txBody>
      </p:sp>
      <p:sp>
        <p:nvSpPr>
          <p:cNvPr id="3" name="Subtitle 2">
            <a:extLst>
              <a:ext uri="{FF2B5EF4-FFF2-40B4-BE49-F238E27FC236}">
                <a16:creationId xmlns:a16="http://schemas.microsoft.com/office/drawing/2014/main" id="{3CFFC066-51F5-4E80-A88C-9F98B78CD877}"/>
              </a:ext>
            </a:extLst>
          </p:cNvPr>
          <p:cNvSpPr>
            <a:spLocks noGrp="1"/>
          </p:cNvSpPr>
          <p:nvPr>
            <p:ph type="subTitle" idx="1"/>
          </p:nvPr>
        </p:nvSpPr>
        <p:spPr/>
        <p:txBody>
          <a:bodyPr>
            <a:normAutofit/>
          </a:bodyPr>
          <a:lstStyle/>
          <a:p>
            <a:r>
              <a:rPr lang="en-US" sz="4000" dirty="0"/>
              <a:t>Capital improvement plan</a:t>
            </a:r>
          </a:p>
        </p:txBody>
      </p:sp>
    </p:spTree>
    <p:extLst>
      <p:ext uri="{BB962C8B-B14F-4D97-AF65-F5344CB8AC3E}">
        <p14:creationId xmlns:p14="http://schemas.microsoft.com/office/powerpoint/2010/main" val="2419185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emplate>Mesh</Template>
  <TotalTime>1027</TotalTime>
  <Words>336</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Public works</vt:lpstr>
      <vt:lpstr>Mission Statement</vt:lpstr>
      <vt:lpstr>Department overview</vt:lpstr>
      <vt:lpstr>Future staffing needs</vt:lpstr>
      <vt:lpstr>PowerPoint Presentation</vt:lpstr>
      <vt:lpstr>Budget Highlights</vt:lpstr>
      <vt:lpstr>2017 – 2018 Achievements</vt:lpstr>
      <vt:lpstr>2019 goals</vt:lpstr>
      <vt:lpstr>Public works</vt:lpstr>
      <vt:lpstr>PowerPoint Presentation</vt:lpstr>
      <vt:lpstr>Discussion Item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works</dc:title>
  <dc:creator>Kelsey Montgomery</dc:creator>
  <cp:lastModifiedBy>Martin Farrell</cp:lastModifiedBy>
  <cp:revision>49</cp:revision>
  <cp:lastPrinted>2018-07-25T22:23:06Z</cp:lastPrinted>
  <dcterms:created xsi:type="dcterms:W3CDTF">2018-07-02T15:35:58Z</dcterms:created>
  <dcterms:modified xsi:type="dcterms:W3CDTF">2018-07-25T22:26:26Z</dcterms:modified>
</cp:coreProperties>
</file>