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BD937-ABDA-4E4E-A8F1-4A2E96882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991841"/>
          </a:xfrm>
        </p:spPr>
        <p:txBody>
          <a:bodyPr>
            <a:normAutofit fontScale="90000"/>
          </a:bodyPr>
          <a:lstStyle/>
          <a:p>
            <a:r>
              <a:rPr lang="en-US" dirty="0"/>
              <a:t>Dayton Fire department</a:t>
            </a:r>
            <a:br>
              <a:rPr lang="en-US" dirty="0"/>
            </a:br>
            <a:r>
              <a:rPr lang="en-US" dirty="0"/>
              <a:t>2019 Budget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51AD1C-FCC0-4751-95A3-D5C3D5CDF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991841"/>
          </a:xfrm>
        </p:spPr>
        <p:txBody>
          <a:bodyPr>
            <a:normAutofit/>
          </a:bodyPr>
          <a:lstStyle/>
          <a:p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3258C4-F2FD-46DC-9E92-14018FA65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829" y="2292626"/>
            <a:ext cx="3800830" cy="4462706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  <a:reflection stA="0" endPos="65000" dist="50800" dir="5400000" sy="-100000" algn="bl" rotWithShape="0"/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004661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A7A73-BD62-434C-9A42-BFF02DA0D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Dayton Fire Department</a:t>
            </a:r>
            <a:br>
              <a:rPr lang="en-US" dirty="0"/>
            </a:br>
            <a:r>
              <a:rPr lang="en-US" dirty="0"/>
              <a:t>highlights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F57D6-89C0-44D7-8E5F-AE1AA018784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2800" dirty="0"/>
              <a:t>Responded to 207 calls for service. </a:t>
            </a:r>
          </a:p>
          <a:p>
            <a:r>
              <a:rPr lang="en-US" sz="2800" dirty="0"/>
              <a:t>In the past year we hired five new firefighters.</a:t>
            </a:r>
          </a:p>
          <a:p>
            <a:r>
              <a:rPr lang="en-US" sz="2800" dirty="0"/>
              <a:t>Promoted seven probationary firefighters to the rank of firefighter. </a:t>
            </a:r>
          </a:p>
          <a:p>
            <a:r>
              <a:rPr lang="en-US" sz="2800" dirty="0"/>
              <a:t>Currently have twenty-eight firefighters on staff.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634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7EF71-6687-4298-97BE-55684DAD5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Dayton fire department.</a:t>
            </a:r>
            <a:br>
              <a:rPr lang="en-US" dirty="0"/>
            </a:br>
            <a:r>
              <a:rPr lang="en-US" dirty="0"/>
              <a:t>Public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8AF2A-F34D-4EDD-B982-249E989B2A7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342900" indent="-342900"/>
            <a:r>
              <a:rPr lang="en-US" sz="3200" dirty="0">
                <a:cs typeface="Calibri" panose="020F0502020204030204" pitchFamily="34" charset="0"/>
              </a:rPr>
              <a:t>National night out.</a:t>
            </a:r>
          </a:p>
          <a:p>
            <a:pPr marL="342900" indent="-342900"/>
            <a:r>
              <a:rPr lang="en-US" sz="3200" dirty="0">
                <a:cs typeface="Calibri" panose="020F0502020204030204" pitchFamily="34" charset="0"/>
              </a:rPr>
              <a:t>Fire station open house.</a:t>
            </a:r>
          </a:p>
          <a:p>
            <a:pPr marL="342900" indent="-342900"/>
            <a:r>
              <a:rPr lang="en-US" sz="3200" dirty="0">
                <a:cs typeface="Calibri" panose="020F0502020204030204" pitchFamily="34" charset="0"/>
              </a:rPr>
              <a:t>Fire prevention at the elementary school.</a:t>
            </a:r>
          </a:p>
          <a:p>
            <a:pPr marL="342900" indent="-342900"/>
            <a:r>
              <a:rPr lang="en-US" sz="3200" dirty="0">
                <a:cs typeface="Calibri" panose="020F0502020204030204" pitchFamily="34" charset="0"/>
              </a:rPr>
              <a:t>Smoke detector installation. </a:t>
            </a:r>
          </a:p>
          <a:p>
            <a:pPr marL="342900" indent="-342900"/>
            <a:r>
              <a:rPr lang="en-US" sz="3200" dirty="0">
                <a:cs typeface="Calibri" panose="020F0502020204030204" pitchFamily="34" charset="0"/>
              </a:rPr>
              <a:t>Adopt a highway.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57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8F5D9-593E-4911-9DB9-17360290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Dayton fire department.</a:t>
            </a:r>
            <a:br>
              <a:rPr lang="en-US" dirty="0"/>
            </a:br>
            <a:r>
              <a:rPr lang="en-US" dirty="0"/>
              <a:t>2019 Budget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B403-39A7-444E-9F74-F13B84B9ECC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3600" dirty="0"/>
              <a:t>Replace portable radios </a:t>
            </a:r>
          </a:p>
          <a:p>
            <a:r>
              <a:rPr lang="en-US" sz="3600" dirty="0"/>
              <a:t>Contract with </a:t>
            </a:r>
            <a:r>
              <a:rPr lang="en-US" sz="3600" dirty="0" err="1"/>
              <a:t>fireCatt</a:t>
            </a:r>
            <a:r>
              <a:rPr lang="en-US" sz="3600" dirty="0"/>
              <a:t> for hose testing</a:t>
            </a:r>
          </a:p>
          <a:p>
            <a:r>
              <a:rPr lang="en-US" sz="3600" dirty="0"/>
              <a:t>Two percent increase for supplies </a:t>
            </a:r>
          </a:p>
        </p:txBody>
      </p:sp>
    </p:spTree>
    <p:extLst>
      <p:ext uri="{BB962C8B-B14F-4D97-AF65-F5344CB8AC3E}">
        <p14:creationId xmlns:p14="http://schemas.microsoft.com/office/powerpoint/2010/main" val="27482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52D4F-EBC3-423D-959D-59C76A01C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Dayton fire department</a:t>
            </a:r>
            <a:br>
              <a:rPr lang="en-US" dirty="0"/>
            </a:br>
            <a:r>
              <a:rPr lang="en-US" dirty="0"/>
              <a:t>2019 budget highlights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426FD30-D2C7-49B1-BA73-EFF491288BB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00984025"/>
              </p:ext>
            </p:extLst>
          </p:nvPr>
        </p:nvGraphicFramePr>
        <p:xfrm>
          <a:off x="1" y="1921565"/>
          <a:ext cx="12191999" cy="4936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97147">
                  <a:extLst>
                    <a:ext uri="{9D8B030D-6E8A-4147-A177-3AD203B41FA5}">
                      <a16:colId xmlns:a16="http://schemas.microsoft.com/office/drawing/2014/main" val="3688202728"/>
                    </a:ext>
                  </a:extLst>
                </a:gridCol>
                <a:gridCol w="1734645">
                  <a:extLst>
                    <a:ext uri="{9D8B030D-6E8A-4147-A177-3AD203B41FA5}">
                      <a16:colId xmlns:a16="http://schemas.microsoft.com/office/drawing/2014/main" val="773421633"/>
                    </a:ext>
                  </a:extLst>
                </a:gridCol>
                <a:gridCol w="1726830">
                  <a:extLst>
                    <a:ext uri="{9D8B030D-6E8A-4147-A177-3AD203B41FA5}">
                      <a16:colId xmlns:a16="http://schemas.microsoft.com/office/drawing/2014/main" val="3097124443"/>
                    </a:ext>
                  </a:extLst>
                </a:gridCol>
                <a:gridCol w="3633377">
                  <a:extLst>
                    <a:ext uri="{9D8B030D-6E8A-4147-A177-3AD203B41FA5}">
                      <a16:colId xmlns:a16="http://schemas.microsoft.com/office/drawing/2014/main" val="2441927074"/>
                    </a:ext>
                  </a:extLst>
                </a:gridCol>
              </a:tblGrid>
              <a:tr h="6850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Dayton Fire Department.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2018 Budget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2019 Budget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81375158"/>
                  </a:ext>
                </a:extLst>
              </a:tr>
              <a:tr h="3350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25663234"/>
                  </a:ext>
                </a:extLst>
              </a:tr>
              <a:tr h="6850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 101-42260-100 Wages and Salaries (GENERAL)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$70,000.00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$70,000.00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71554210"/>
                  </a:ext>
                </a:extLst>
              </a:tr>
              <a:tr h="372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101-42260-103 Part-Time Employees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$15,000.00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$15,000.00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91844819"/>
                  </a:ext>
                </a:extLst>
              </a:tr>
              <a:tr h="372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101-42260-121 PERA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$300.00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$300.00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70964838"/>
                  </a:ext>
                </a:extLst>
              </a:tr>
              <a:tr h="372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101-42260-122 FICA/MED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$4,500.00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$4,500.00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06390529"/>
                  </a:ext>
                </a:extLst>
              </a:tr>
              <a:tr h="372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101-42260-124 Fire Relief Cont- City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$15,000.00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$15,000.00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95741486"/>
                  </a:ext>
                </a:extLst>
              </a:tr>
              <a:tr h="372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101-42260-125 State Fire Retirement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$22,800.00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$22,800.00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90837550"/>
                  </a:ext>
                </a:extLst>
              </a:tr>
              <a:tr h="6850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101-42260-200 Supplies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$15,400.00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$15,700.00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Inflation increase of 2% = $300.00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80755455"/>
                  </a:ext>
                </a:extLst>
              </a:tr>
              <a:tr h="6850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101-42260-205 Subscriptions/Membership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18252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63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7B68F-7C06-41F2-B485-C483D28F6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Dayton fire department </a:t>
            </a:r>
            <a:br>
              <a:rPr lang="en-US" dirty="0"/>
            </a:br>
            <a:r>
              <a:rPr lang="en-US" dirty="0"/>
              <a:t>2019 budget highlights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7ED27E-BB1E-4185-8102-99998A7D211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66277495"/>
              </p:ext>
            </p:extLst>
          </p:nvPr>
        </p:nvGraphicFramePr>
        <p:xfrm>
          <a:off x="0" y="2214692"/>
          <a:ext cx="12192000" cy="46433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00960">
                  <a:extLst>
                    <a:ext uri="{9D8B030D-6E8A-4147-A177-3AD203B41FA5}">
                      <a16:colId xmlns:a16="http://schemas.microsoft.com/office/drawing/2014/main" val="1301698655"/>
                    </a:ext>
                  </a:extLst>
                </a:gridCol>
                <a:gridCol w="1735943">
                  <a:extLst>
                    <a:ext uri="{9D8B030D-6E8A-4147-A177-3AD203B41FA5}">
                      <a16:colId xmlns:a16="http://schemas.microsoft.com/office/drawing/2014/main" val="4015233564"/>
                    </a:ext>
                  </a:extLst>
                </a:gridCol>
                <a:gridCol w="1728124">
                  <a:extLst>
                    <a:ext uri="{9D8B030D-6E8A-4147-A177-3AD203B41FA5}">
                      <a16:colId xmlns:a16="http://schemas.microsoft.com/office/drawing/2014/main" val="3112082293"/>
                    </a:ext>
                  </a:extLst>
                </a:gridCol>
                <a:gridCol w="3626973">
                  <a:extLst>
                    <a:ext uri="{9D8B030D-6E8A-4147-A177-3AD203B41FA5}">
                      <a16:colId xmlns:a16="http://schemas.microsoft.com/office/drawing/2014/main" val="2523976115"/>
                    </a:ext>
                  </a:extLst>
                </a:gridCol>
              </a:tblGrid>
              <a:tr h="63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 101-42260-208 Professional Development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$13,000.00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$13,000.00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60477219"/>
                  </a:ext>
                </a:extLst>
              </a:tr>
              <a:tr h="3475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101-42260-212 Motor Fuels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$4,000.00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$4,000.00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1231732"/>
                  </a:ext>
                </a:extLst>
              </a:tr>
              <a:tr h="3475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101-42260-217 Uniform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$22,000.00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$22,000.00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92358226"/>
                  </a:ext>
                </a:extLst>
              </a:tr>
              <a:tr h="63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 101-42260-220 Repair/</a:t>
                      </a:r>
                      <a:r>
                        <a:rPr lang="en-US" sz="2000" dirty="0" err="1">
                          <a:effectLst/>
                        </a:rPr>
                        <a:t>Maint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$17,000.00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$20,500.00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Firecatt Hose Testing $3,500.00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4183083"/>
                  </a:ext>
                </a:extLst>
              </a:tr>
              <a:tr h="63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101-42260-223 Building Repair Supplies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$1,000.00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58297949"/>
                  </a:ext>
                </a:extLst>
              </a:tr>
              <a:tr h="3475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101-42260-300 Professional Services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$3,800.00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$3,800.00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28519283"/>
                  </a:ext>
                </a:extLst>
              </a:tr>
              <a:tr h="3475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101-42260-308 Contract Services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48673517"/>
                  </a:ext>
                </a:extLst>
              </a:tr>
              <a:tr h="639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101-42260-320 Communications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$15,500.00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$37,500.00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Replace portable radios. $22,000.00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04588747"/>
                  </a:ext>
                </a:extLst>
              </a:tr>
              <a:tr h="3475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101-42260-322 Postage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92115827"/>
                  </a:ext>
                </a:extLst>
              </a:tr>
              <a:tr h="3475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101-42260-345 FD Public Ed Exp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$1,200.00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$1,200.00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49930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129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5407C-B48A-4C38-81C5-47D8C3AA3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Dayton fire department</a:t>
            </a:r>
            <a:br>
              <a:rPr lang="en-US" dirty="0"/>
            </a:br>
            <a:r>
              <a:rPr lang="en-US" dirty="0"/>
              <a:t>2019 budget highlights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F1674ED-275D-4E1F-91DB-39759F9D1CA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354008"/>
              </p:ext>
            </p:extLst>
          </p:nvPr>
        </p:nvGraphicFramePr>
        <p:xfrm>
          <a:off x="119270" y="2214694"/>
          <a:ext cx="12072730" cy="4643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51058">
                  <a:extLst>
                    <a:ext uri="{9D8B030D-6E8A-4147-A177-3AD203B41FA5}">
                      <a16:colId xmlns:a16="http://schemas.microsoft.com/office/drawing/2014/main" val="870076628"/>
                    </a:ext>
                  </a:extLst>
                </a:gridCol>
                <a:gridCol w="1718962">
                  <a:extLst>
                    <a:ext uri="{9D8B030D-6E8A-4147-A177-3AD203B41FA5}">
                      <a16:colId xmlns:a16="http://schemas.microsoft.com/office/drawing/2014/main" val="4286215428"/>
                    </a:ext>
                  </a:extLst>
                </a:gridCol>
                <a:gridCol w="1711218">
                  <a:extLst>
                    <a:ext uri="{9D8B030D-6E8A-4147-A177-3AD203B41FA5}">
                      <a16:colId xmlns:a16="http://schemas.microsoft.com/office/drawing/2014/main" val="2614291920"/>
                    </a:ext>
                  </a:extLst>
                </a:gridCol>
                <a:gridCol w="3591492">
                  <a:extLst>
                    <a:ext uri="{9D8B030D-6E8A-4147-A177-3AD203B41FA5}">
                      <a16:colId xmlns:a16="http://schemas.microsoft.com/office/drawing/2014/main" val="142823795"/>
                    </a:ext>
                  </a:extLst>
                </a:gridCol>
              </a:tblGrid>
              <a:tr h="8625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 101-42260-361 General &amp; </a:t>
                      </a:r>
                      <a:r>
                        <a:rPr lang="en-US" sz="2000" dirty="0" err="1">
                          <a:effectLst/>
                        </a:rPr>
                        <a:t>Wkr</a:t>
                      </a:r>
                      <a:r>
                        <a:rPr lang="en-US" sz="2000" dirty="0">
                          <a:effectLst/>
                        </a:rPr>
                        <a:t> Comp Ins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$9,000.00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$9,000.00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921447"/>
                  </a:ext>
                </a:extLst>
              </a:tr>
              <a:tr h="468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 101-42260-362 Property Ins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$10,000.00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$10,000.00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35536067"/>
                  </a:ext>
                </a:extLst>
              </a:tr>
              <a:tr h="468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101-42260-381 Electric Utilities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$1,300.00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$1,300.00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50180359"/>
                  </a:ext>
                </a:extLst>
              </a:tr>
              <a:tr h="468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101-42260-383 Gas Utilities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$1,000.00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$1,000.00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06514419"/>
                  </a:ext>
                </a:extLst>
              </a:tr>
              <a:tr h="8625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101-42260-384 Refuse/Garbage Disposal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$700.00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61996659"/>
                  </a:ext>
                </a:extLst>
              </a:tr>
              <a:tr h="468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101-42260-430 Miscellaneous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$200.00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$200.00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25081374"/>
                  </a:ext>
                </a:extLst>
              </a:tr>
              <a:tr h="468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 101-42260-580 Other Equipment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$0.00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54342776"/>
                  </a:ext>
                </a:extLst>
              </a:tr>
              <a:tr h="5749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Totals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$245,800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$270,900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Increase of $25,100.00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61873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789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DFF5E-72A5-4F6E-BD76-AA10704BF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capital improvement </a:t>
            </a:r>
            <a:br>
              <a:rPr lang="en-US" dirty="0"/>
            </a:br>
            <a:r>
              <a:rPr lang="en-US" dirty="0"/>
              <a:t>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C84BF-E44F-4512-81A7-AD932865DC1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Epoxy floors of the fire stations $45,000.00</a:t>
            </a:r>
          </a:p>
        </p:txBody>
      </p:sp>
    </p:spTree>
    <p:extLst>
      <p:ext uri="{BB962C8B-B14F-4D97-AF65-F5344CB8AC3E}">
        <p14:creationId xmlns:p14="http://schemas.microsoft.com/office/powerpoint/2010/main" val="3004346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94C27-CDFB-4EF1-8539-2753121A1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Dayton Fire Department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F9DC0-F0EA-4C0B-A5EE-0B35DAD450D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2263175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84</TotalTime>
  <Words>360</Words>
  <Application>Microsoft Office PowerPoint</Application>
  <PresentationFormat>Widescreen</PresentationFormat>
  <Paragraphs>111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Tw Cen MT</vt:lpstr>
      <vt:lpstr>Droplet</vt:lpstr>
      <vt:lpstr>Dayton Fire department 2019 Budget</vt:lpstr>
      <vt:lpstr> Dayton Fire Department highlights </vt:lpstr>
      <vt:lpstr>Dayton fire department. Public education</vt:lpstr>
      <vt:lpstr>Dayton fire department. 2019 Budget highlights</vt:lpstr>
      <vt:lpstr>Dayton fire department 2019 budget highlights</vt:lpstr>
      <vt:lpstr>Dayton fire department  2019 budget highlights</vt:lpstr>
      <vt:lpstr>Dayton fire department 2019 budget highlights</vt:lpstr>
      <vt:lpstr>2019 capital improvement  highlights</vt:lpstr>
      <vt:lpstr>Dayton Fire Department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Dayton Fire department</dc:title>
  <dc:creator>Jason</dc:creator>
  <cp:lastModifiedBy>Jason</cp:lastModifiedBy>
  <cp:revision>9</cp:revision>
  <dcterms:created xsi:type="dcterms:W3CDTF">2018-07-10T00:45:16Z</dcterms:created>
  <dcterms:modified xsi:type="dcterms:W3CDTF">2018-07-10T02:09:21Z</dcterms:modified>
</cp:coreProperties>
</file>