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12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CEE9-1A0C-430A-9F2A-F09AAE25CD2C}"/>
              </a:ext>
            </a:extLst>
          </p:cNvPr>
          <p:cNvSpPr>
            <a:spLocks noGrp="1"/>
          </p:cNvSpPr>
          <p:nvPr>
            <p:ph type="ctrTitle"/>
          </p:nvPr>
        </p:nvSpPr>
        <p:spPr/>
        <p:txBody>
          <a:bodyPr/>
          <a:lstStyle/>
          <a:p>
            <a:r>
              <a:rPr lang="en-US" dirty="0"/>
              <a:t>Stephens Property Progress Report</a:t>
            </a:r>
          </a:p>
        </p:txBody>
      </p:sp>
      <p:sp>
        <p:nvSpPr>
          <p:cNvPr id="3" name="Subtitle 2">
            <a:extLst>
              <a:ext uri="{FF2B5EF4-FFF2-40B4-BE49-F238E27FC236}">
                <a16:creationId xmlns:a16="http://schemas.microsoft.com/office/drawing/2014/main" id="{9FCA2EE3-0244-420C-B905-6A0CFB25F04C}"/>
              </a:ext>
            </a:extLst>
          </p:cNvPr>
          <p:cNvSpPr>
            <a:spLocks noGrp="1"/>
          </p:cNvSpPr>
          <p:nvPr>
            <p:ph type="subTitle" idx="1"/>
          </p:nvPr>
        </p:nvSpPr>
        <p:spPr/>
        <p:txBody>
          <a:bodyPr/>
          <a:lstStyle/>
          <a:p>
            <a:r>
              <a:rPr lang="en-US" dirty="0"/>
              <a:t>2015 - 2017</a:t>
            </a:r>
          </a:p>
        </p:txBody>
      </p:sp>
    </p:spTree>
    <p:extLst>
      <p:ext uri="{BB962C8B-B14F-4D97-AF65-F5344CB8AC3E}">
        <p14:creationId xmlns:p14="http://schemas.microsoft.com/office/powerpoint/2010/main" val="12127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C1A8-E841-44A9-9CA5-3E6EAA1C5D52}"/>
              </a:ext>
            </a:extLst>
          </p:cNvPr>
          <p:cNvSpPr>
            <a:spLocks noGrp="1"/>
          </p:cNvSpPr>
          <p:nvPr>
            <p:ph type="title"/>
          </p:nvPr>
        </p:nvSpPr>
        <p:spPr/>
        <p:txBody>
          <a:bodyPr/>
          <a:lstStyle/>
          <a:p>
            <a:r>
              <a:rPr lang="en-US" dirty="0"/>
              <a:t>2017 Main House</a:t>
            </a:r>
          </a:p>
        </p:txBody>
      </p:sp>
      <p:pic>
        <p:nvPicPr>
          <p:cNvPr id="5" name="Content Placeholder 4">
            <a:extLst>
              <a:ext uri="{FF2B5EF4-FFF2-40B4-BE49-F238E27FC236}">
                <a16:creationId xmlns:a16="http://schemas.microsoft.com/office/drawing/2014/main" id="{F150DEBD-0220-44BC-8341-6B522276DFAE}"/>
              </a:ext>
            </a:extLst>
          </p:cNvPr>
          <p:cNvPicPr>
            <a:picLocks noGrp="1" noChangeAspect="1"/>
          </p:cNvPicPr>
          <p:nvPr>
            <p:ph idx="1"/>
          </p:nvPr>
        </p:nvPicPr>
        <p:blipFill>
          <a:blip r:embed="rId2"/>
          <a:stretch>
            <a:fillRect/>
          </a:stretch>
        </p:blipFill>
        <p:spPr>
          <a:xfrm>
            <a:off x="5723466" y="2284590"/>
            <a:ext cx="2698045" cy="20235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4F296B31-1BEC-43F6-AFB6-F87802800884}"/>
              </a:ext>
            </a:extLst>
          </p:cNvPr>
          <p:cNvPicPr>
            <a:picLocks noChangeAspect="1"/>
          </p:cNvPicPr>
          <p:nvPr/>
        </p:nvPicPr>
        <p:blipFill>
          <a:blip r:embed="rId3"/>
          <a:stretch>
            <a:fillRect/>
          </a:stretch>
        </p:blipFill>
        <p:spPr>
          <a:xfrm>
            <a:off x="2592925" y="2130309"/>
            <a:ext cx="3017530" cy="2332415"/>
          </a:xfrm>
          <a:prstGeom prst="rect">
            <a:avLst/>
          </a:prstGeom>
        </p:spPr>
      </p:pic>
      <p:pic>
        <p:nvPicPr>
          <p:cNvPr id="8" name="Picture 7">
            <a:extLst>
              <a:ext uri="{FF2B5EF4-FFF2-40B4-BE49-F238E27FC236}">
                <a16:creationId xmlns:a16="http://schemas.microsoft.com/office/drawing/2014/main" id="{E2E2598F-737A-4DFB-8D49-BD858BF57E46}"/>
              </a:ext>
            </a:extLst>
          </p:cNvPr>
          <p:cNvPicPr>
            <a:picLocks noChangeAspect="1"/>
          </p:cNvPicPr>
          <p:nvPr/>
        </p:nvPicPr>
        <p:blipFill>
          <a:blip r:embed="rId4"/>
          <a:stretch>
            <a:fillRect/>
          </a:stretch>
        </p:blipFill>
        <p:spPr>
          <a:xfrm>
            <a:off x="8732445" y="2284588"/>
            <a:ext cx="2698045" cy="20235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0E02AFAD-A0A6-40FD-9E5A-B698D8C16D6C}"/>
              </a:ext>
            </a:extLst>
          </p:cNvPr>
          <p:cNvPicPr>
            <a:picLocks noChangeAspect="1"/>
          </p:cNvPicPr>
          <p:nvPr/>
        </p:nvPicPr>
        <p:blipFill>
          <a:blip r:embed="rId5"/>
          <a:stretch>
            <a:fillRect/>
          </a:stretch>
        </p:blipFill>
        <p:spPr>
          <a:xfrm>
            <a:off x="2756644" y="4564324"/>
            <a:ext cx="2690092" cy="20175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98AF5A8E-077E-4825-9CB0-B96417130378}"/>
              </a:ext>
            </a:extLst>
          </p:cNvPr>
          <p:cNvPicPr>
            <a:picLocks noChangeAspect="1"/>
          </p:cNvPicPr>
          <p:nvPr/>
        </p:nvPicPr>
        <p:blipFill>
          <a:blip r:embed="rId6"/>
          <a:stretch>
            <a:fillRect/>
          </a:stretch>
        </p:blipFill>
        <p:spPr>
          <a:xfrm>
            <a:off x="5723466" y="4558361"/>
            <a:ext cx="2698045" cy="20235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8360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9F12-B67F-4F87-A7D5-DC7F33939F34}"/>
              </a:ext>
            </a:extLst>
          </p:cNvPr>
          <p:cNvSpPr>
            <a:spLocks noGrp="1"/>
          </p:cNvSpPr>
          <p:nvPr>
            <p:ph type="title"/>
          </p:nvPr>
        </p:nvSpPr>
        <p:spPr/>
        <p:txBody>
          <a:bodyPr/>
          <a:lstStyle/>
          <a:p>
            <a:r>
              <a:rPr lang="en-US" dirty="0"/>
              <a:t>2017</a:t>
            </a:r>
          </a:p>
        </p:txBody>
      </p:sp>
      <p:sp>
        <p:nvSpPr>
          <p:cNvPr id="3" name="Content Placeholder 2">
            <a:extLst>
              <a:ext uri="{FF2B5EF4-FFF2-40B4-BE49-F238E27FC236}">
                <a16:creationId xmlns:a16="http://schemas.microsoft.com/office/drawing/2014/main" id="{06066FDD-2B44-4F51-9209-46687F69D930}"/>
              </a:ext>
            </a:extLst>
          </p:cNvPr>
          <p:cNvSpPr>
            <a:spLocks noGrp="1"/>
          </p:cNvSpPr>
          <p:nvPr>
            <p:ph idx="1"/>
          </p:nvPr>
        </p:nvSpPr>
        <p:spPr/>
        <p:txBody>
          <a:bodyPr>
            <a:normAutofit lnSpcReduction="10000"/>
          </a:bodyPr>
          <a:lstStyle/>
          <a:p>
            <a:r>
              <a:rPr lang="en-US" dirty="0"/>
              <a:t>Most of PW focus was on the Main House in an effort to make this part of the site accessible to the public.</a:t>
            </a:r>
          </a:p>
          <a:p>
            <a:r>
              <a:rPr lang="en-US" dirty="0"/>
              <a:t>Outbuildings have been removed, concrete, steel and household debris from outbuildings was removed.</a:t>
            </a:r>
          </a:p>
          <a:p>
            <a:r>
              <a:rPr lang="en-US" dirty="0"/>
              <a:t>The basement and outbuilding footings have been filled and seeded.</a:t>
            </a:r>
          </a:p>
          <a:p>
            <a:r>
              <a:rPr lang="en-US" dirty="0"/>
              <a:t>Elsie’s garden has been revived, plantings will be done in 2018.</a:t>
            </a:r>
          </a:p>
          <a:p>
            <a:r>
              <a:rPr lang="en-US" dirty="0"/>
              <a:t>The riverfront of the property was cleared to provide access to the river for walking or fishing.</a:t>
            </a:r>
          </a:p>
          <a:p>
            <a:r>
              <a:rPr lang="en-US" dirty="0"/>
              <a:t>A picnic bench has been temporarily installed, we anticipate installing more picnic tables and possibly a bike rack this year.</a:t>
            </a:r>
          </a:p>
          <a:p>
            <a:r>
              <a:rPr lang="en-US" dirty="0"/>
              <a:t>A grass trail will be mowed into the pasture to the East of the site.</a:t>
            </a:r>
          </a:p>
        </p:txBody>
      </p:sp>
    </p:spTree>
    <p:extLst>
      <p:ext uri="{BB962C8B-B14F-4D97-AF65-F5344CB8AC3E}">
        <p14:creationId xmlns:p14="http://schemas.microsoft.com/office/powerpoint/2010/main" val="4038903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9285-FE23-4868-A883-10EABDE0083B}"/>
              </a:ext>
            </a:extLst>
          </p:cNvPr>
          <p:cNvSpPr>
            <a:spLocks noGrp="1"/>
          </p:cNvSpPr>
          <p:nvPr>
            <p:ph type="title"/>
          </p:nvPr>
        </p:nvSpPr>
        <p:spPr/>
        <p:txBody>
          <a:bodyPr/>
          <a:lstStyle/>
          <a:p>
            <a:r>
              <a:rPr lang="en-US" dirty="0"/>
              <a:t>2015 Farmhouse</a:t>
            </a:r>
          </a:p>
        </p:txBody>
      </p:sp>
      <p:pic>
        <p:nvPicPr>
          <p:cNvPr id="5" name="Content Placeholder 4">
            <a:extLst>
              <a:ext uri="{FF2B5EF4-FFF2-40B4-BE49-F238E27FC236}">
                <a16:creationId xmlns:a16="http://schemas.microsoft.com/office/drawing/2014/main" id="{B6F5C5E2-DA3D-4A81-B1D4-908E514D921D}"/>
              </a:ext>
            </a:extLst>
          </p:cNvPr>
          <p:cNvPicPr>
            <a:picLocks noGrp="1" noChangeAspect="1"/>
          </p:cNvPicPr>
          <p:nvPr>
            <p:ph idx="1"/>
          </p:nvPr>
        </p:nvPicPr>
        <p:blipFill>
          <a:blip r:embed="rId2"/>
          <a:stretch>
            <a:fillRect/>
          </a:stretch>
        </p:blipFill>
        <p:spPr>
          <a:xfrm>
            <a:off x="2801917" y="1391816"/>
            <a:ext cx="2716245" cy="20371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4F9B76AA-3630-48DF-B79B-ACDD0BF5C03C}"/>
              </a:ext>
            </a:extLst>
          </p:cNvPr>
          <p:cNvPicPr>
            <a:picLocks noChangeAspect="1"/>
          </p:cNvPicPr>
          <p:nvPr/>
        </p:nvPicPr>
        <p:blipFill>
          <a:blip r:embed="rId3"/>
          <a:stretch>
            <a:fillRect/>
          </a:stretch>
        </p:blipFill>
        <p:spPr>
          <a:xfrm>
            <a:off x="2801917" y="3718066"/>
            <a:ext cx="2756159" cy="20671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5D70E1AF-215D-4E31-AEC2-A487C669AA8F}"/>
              </a:ext>
            </a:extLst>
          </p:cNvPr>
          <p:cNvPicPr>
            <a:picLocks noChangeAspect="1"/>
          </p:cNvPicPr>
          <p:nvPr/>
        </p:nvPicPr>
        <p:blipFill>
          <a:blip r:embed="rId4"/>
          <a:stretch>
            <a:fillRect/>
          </a:stretch>
        </p:blipFill>
        <p:spPr>
          <a:xfrm>
            <a:off x="5797746" y="1402497"/>
            <a:ext cx="2716245" cy="20371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9" name="Picture 28">
            <a:extLst>
              <a:ext uri="{FF2B5EF4-FFF2-40B4-BE49-F238E27FC236}">
                <a16:creationId xmlns:a16="http://schemas.microsoft.com/office/drawing/2014/main" id="{CD151878-E3FA-434B-B804-B0719759D57B}"/>
              </a:ext>
            </a:extLst>
          </p:cNvPr>
          <p:cNvPicPr>
            <a:picLocks noChangeAspect="1"/>
          </p:cNvPicPr>
          <p:nvPr/>
        </p:nvPicPr>
        <p:blipFill>
          <a:blip r:embed="rId5"/>
          <a:stretch>
            <a:fillRect/>
          </a:stretch>
        </p:blipFill>
        <p:spPr>
          <a:xfrm>
            <a:off x="5792724" y="3718066"/>
            <a:ext cx="2756159" cy="20671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379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EE5E-E694-47C3-9706-64F7FFD77C42}"/>
              </a:ext>
            </a:extLst>
          </p:cNvPr>
          <p:cNvSpPr>
            <a:spLocks noGrp="1"/>
          </p:cNvSpPr>
          <p:nvPr>
            <p:ph type="title"/>
          </p:nvPr>
        </p:nvSpPr>
        <p:spPr/>
        <p:txBody>
          <a:bodyPr/>
          <a:lstStyle/>
          <a:p>
            <a:r>
              <a:rPr lang="en-US" dirty="0"/>
              <a:t>2015 Main House</a:t>
            </a:r>
          </a:p>
        </p:txBody>
      </p:sp>
      <p:pic>
        <p:nvPicPr>
          <p:cNvPr id="5" name="Content Placeholder 4">
            <a:extLst>
              <a:ext uri="{FF2B5EF4-FFF2-40B4-BE49-F238E27FC236}">
                <a16:creationId xmlns:a16="http://schemas.microsoft.com/office/drawing/2014/main" id="{E8A27E55-FA62-4910-9FC6-8A3269A3ED94}"/>
              </a:ext>
            </a:extLst>
          </p:cNvPr>
          <p:cNvPicPr>
            <a:picLocks noGrp="1" noChangeAspect="1"/>
          </p:cNvPicPr>
          <p:nvPr>
            <p:ph idx="1"/>
          </p:nvPr>
        </p:nvPicPr>
        <p:blipFill>
          <a:blip r:embed="rId2"/>
          <a:stretch>
            <a:fillRect/>
          </a:stretch>
        </p:blipFill>
        <p:spPr>
          <a:xfrm>
            <a:off x="2592925" y="1485259"/>
            <a:ext cx="2753568" cy="20651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621EB024-B35D-456E-88CA-B6E45AA5FBC9}"/>
              </a:ext>
            </a:extLst>
          </p:cNvPr>
          <p:cNvPicPr>
            <a:picLocks noChangeAspect="1"/>
          </p:cNvPicPr>
          <p:nvPr/>
        </p:nvPicPr>
        <p:blipFill>
          <a:blip r:embed="rId3"/>
          <a:stretch>
            <a:fillRect/>
          </a:stretch>
        </p:blipFill>
        <p:spPr>
          <a:xfrm>
            <a:off x="5671983" y="1485259"/>
            <a:ext cx="2753569" cy="20651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355A82F4-345F-4ED2-87A3-517387CBCDC6}"/>
              </a:ext>
            </a:extLst>
          </p:cNvPr>
          <p:cNvPicPr>
            <a:picLocks noChangeAspect="1"/>
          </p:cNvPicPr>
          <p:nvPr/>
        </p:nvPicPr>
        <p:blipFill>
          <a:blip r:embed="rId4"/>
          <a:stretch>
            <a:fillRect/>
          </a:stretch>
        </p:blipFill>
        <p:spPr>
          <a:xfrm>
            <a:off x="5671985" y="3867307"/>
            <a:ext cx="2753567" cy="20651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a:extLst>
              <a:ext uri="{FF2B5EF4-FFF2-40B4-BE49-F238E27FC236}">
                <a16:creationId xmlns:a16="http://schemas.microsoft.com/office/drawing/2014/main" id="{BA07C905-5308-4ACB-8BFF-66AC932229FB}"/>
              </a:ext>
            </a:extLst>
          </p:cNvPr>
          <p:cNvPicPr>
            <a:picLocks noChangeAspect="1"/>
          </p:cNvPicPr>
          <p:nvPr/>
        </p:nvPicPr>
        <p:blipFill>
          <a:blip r:embed="rId5"/>
          <a:stretch>
            <a:fillRect/>
          </a:stretch>
        </p:blipFill>
        <p:spPr>
          <a:xfrm>
            <a:off x="2592925" y="3867306"/>
            <a:ext cx="2753568" cy="20651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43433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776EF-275B-4BDF-A01C-6257E1D35899}"/>
              </a:ext>
            </a:extLst>
          </p:cNvPr>
          <p:cNvSpPr>
            <a:spLocks noGrp="1"/>
          </p:cNvSpPr>
          <p:nvPr>
            <p:ph type="title"/>
          </p:nvPr>
        </p:nvSpPr>
        <p:spPr/>
        <p:txBody>
          <a:bodyPr/>
          <a:lstStyle/>
          <a:p>
            <a:r>
              <a:rPr lang="en-US" dirty="0"/>
              <a:t>2015</a:t>
            </a:r>
          </a:p>
        </p:txBody>
      </p:sp>
      <p:sp>
        <p:nvSpPr>
          <p:cNvPr id="3" name="Content Placeholder 2">
            <a:extLst>
              <a:ext uri="{FF2B5EF4-FFF2-40B4-BE49-F238E27FC236}">
                <a16:creationId xmlns:a16="http://schemas.microsoft.com/office/drawing/2014/main" id="{63171136-3951-46D7-A24F-56BE975B3674}"/>
              </a:ext>
            </a:extLst>
          </p:cNvPr>
          <p:cNvSpPr>
            <a:spLocks noGrp="1"/>
          </p:cNvSpPr>
          <p:nvPr>
            <p:ph idx="1"/>
          </p:nvPr>
        </p:nvSpPr>
        <p:spPr/>
        <p:txBody>
          <a:bodyPr/>
          <a:lstStyle/>
          <a:p>
            <a:r>
              <a:rPr lang="en-US" dirty="0"/>
              <a:t>In 2015 the main barn on the farmhouse had collapsed into itself, the site had to be stabilized it was not in a safe condition so the roof and timbers were pushed into the foundation.</a:t>
            </a:r>
          </a:p>
          <a:p>
            <a:r>
              <a:rPr lang="en-US" dirty="0"/>
              <a:t>The Main House had been stripped of anything of value and all of the outbuildings had been picked through. Gardens were overgrown, the grass areas had been regularly mowed. The swimming pool had been filled and seeded for safety reasons.</a:t>
            </a:r>
          </a:p>
          <a:p>
            <a:r>
              <a:rPr lang="en-US" dirty="0"/>
              <a:t>The farmhouse and the main house both had asbestos in them, which needed to be abated by a licensed contractor.</a:t>
            </a:r>
          </a:p>
        </p:txBody>
      </p:sp>
    </p:spTree>
    <p:extLst>
      <p:ext uri="{BB962C8B-B14F-4D97-AF65-F5344CB8AC3E}">
        <p14:creationId xmlns:p14="http://schemas.microsoft.com/office/powerpoint/2010/main" val="2477627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0975-4158-4F03-B621-D6F5795F9588}"/>
              </a:ext>
            </a:extLst>
          </p:cNvPr>
          <p:cNvSpPr>
            <a:spLocks noGrp="1"/>
          </p:cNvSpPr>
          <p:nvPr>
            <p:ph type="title"/>
          </p:nvPr>
        </p:nvSpPr>
        <p:spPr/>
        <p:txBody>
          <a:bodyPr/>
          <a:lstStyle/>
          <a:p>
            <a:r>
              <a:rPr lang="en-US" dirty="0"/>
              <a:t>2016 Farmhouse</a:t>
            </a:r>
          </a:p>
        </p:txBody>
      </p:sp>
      <p:pic>
        <p:nvPicPr>
          <p:cNvPr id="5" name="Content Placeholder 4">
            <a:extLst>
              <a:ext uri="{FF2B5EF4-FFF2-40B4-BE49-F238E27FC236}">
                <a16:creationId xmlns:a16="http://schemas.microsoft.com/office/drawing/2014/main" id="{4AF3EC27-1818-4C55-A57F-3C26083E9713}"/>
              </a:ext>
            </a:extLst>
          </p:cNvPr>
          <p:cNvPicPr>
            <a:picLocks noGrp="1" noChangeAspect="1"/>
          </p:cNvPicPr>
          <p:nvPr>
            <p:ph idx="1"/>
          </p:nvPr>
        </p:nvPicPr>
        <p:blipFill>
          <a:blip r:embed="rId2"/>
          <a:stretch>
            <a:fillRect/>
          </a:stretch>
        </p:blipFill>
        <p:spPr>
          <a:xfrm>
            <a:off x="2592925" y="1512710"/>
            <a:ext cx="2371901" cy="23719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2563BD23-4D8F-4082-9CF2-22E79DA4B090}"/>
              </a:ext>
            </a:extLst>
          </p:cNvPr>
          <p:cNvPicPr>
            <a:picLocks noChangeAspect="1"/>
          </p:cNvPicPr>
          <p:nvPr/>
        </p:nvPicPr>
        <p:blipFill>
          <a:blip r:embed="rId3"/>
          <a:stretch>
            <a:fillRect/>
          </a:stretch>
        </p:blipFill>
        <p:spPr>
          <a:xfrm>
            <a:off x="5268394" y="1512709"/>
            <a:ext cx="3162534" cy="23719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a:extLst>
              <a:ext uri="{FF2B5EF4-FFF2-40B4-BE49-F238E27FC236}">
                <a16:creationId xmlns:a16="http://schemas.microsoft.com/office/drawing/2014/main" id="{F5DE5888-91B9-4478-9324-A43856DC08CE}"/>
              </a:ext>
            </a:extLst>
          </p:cNvPr>
          <p:cNvPicPr>
            <a:picLocks noChangeAspect="1"/>
          </p:cNvPicPr>
          <p:nvPr/>
        </p:nvPicPr>
        <p:blipFill>
          <a:blip r:embed="rId4"/>
          <a:stretch>
            <a:fillRect/>
          </a:stretch>
        </p:blipFill>
        <p:spPr>
          <a:xfrm rot="5400000">
            <a:off x="5268394" y="4145406"/>
            <a:ext cx="2371900" cy="2371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D12F9B9A-E4FA-4AF5-8C9F-48509496D937}"/>
              </a:ext>
            </a:extLst>
          </p:cNvPr>
          <p:cNvPicPr>
            <a:picLocks noChangeAspect="1"/>
          </p:cNvPicPr>
          <p:nvPr/>
        </p:nvPicPr>
        <p:blipFill>
          <a:blip r:embed="rId5"/>
          <a:stretch>
            <a:fillRect/>
          </a:stretch>
        </p:blipFill>
        <p:spPr>
          <a:xfrm>
            <a:off x="2592927" y="4182533"/>
            <a:ext cx="2371899" cy="23718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363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1E72-5985-4A7D-AC94-67CF59DE94D5}"/>
              </a:ext>
            </a:extLst>
          </p:cNvPr>
          <p:cNvSpPr>
            <a:spLocks noGrp="1"/>
          </p:cNvSpPr>
          <p:nvPr>
            <p:ph type="title"/>
          </p:nvPr>
        </p:nvSpPr>
        <p:spPr/>
        <p:txBody>
          <a:bodyPr/>
          <a:lstStyle/>
          <a:p>
            <a:r>
              <a:rPr lang="en-US" dirty="0"/>
              <a:t>2016 Main House</a:t>
            </a:r>
          </a:p>
        </p:txBody>
      </p:sp>
      <p:pic>
        <p:nvPicPr>
          <p:cNvPr id="14" name="Picture 13">
            <a:extLst>
              <a:ext uri="{FF2B5EF4-FFF2-40B4-BE49-F238E27FC236}">
                <a16:creationId xmlns:a16="http://schemas.microsoft.com/office/drawing/2014/main" id="{4486B2F3-1DF6-4987-A7B7-70C2A204C017}"/>
              </a:ext>
            </a:extLst>
          </p:cNvPr>
          <p:cNvPicPr>
            <a:picLocks noChangeAspect="1"/>
          </p:cNvPicPr>
          <p:nvPr/>
        </p:nvPicPr>
        <p:blipFill>
          <a:blip r:embed="rId2"/>
          <a:stretch>
            <a:fillRect/>
          </a:stretch>
        </p:blipFill>
        <p:spPr>
          <a:xfrm>
            <a:off x="2711349" y="1393565"/>
            <a:ext cx="2882023" cy="21615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97DED5FD-7BAE-4257-9F7C-D430D1DE0C84}"/>
              </a:ext>
            </a:extLst>
          </p:cNvPr>
          <p:cNvPicPr>
            <a:picLocks noChangeAspect="1"/>
          </p:cNvPicPr>
          <p:nvPr/>
        </p:nvPicPr>
        <p:blipFill>
          <a:blip r:embed="rId3"/>
          <a:stretch>
            <a:fillRect/>
          </a:stretch>
        </p:blipFill>
        <p:spPr>
          <a:xfrm>
            <a:off x="2711349" y="3802945"/>
            <a:ext cx="2882023" cy="21615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a:extLst>
              <a:ext uri="{FF2B5EF4-FFF2-40B4-BE49-F238E27FC236}">
                <a16:creationId xmlns:a16="http://schemas.microsoft.com/office/drawing/2014/main" id="{733C8EFA-F0FE-46B2-B537-E065B304DA10}"/>
              </a:ext>
            </a:extLst>
          </p:cNvPr>
          <p:cNvPicPr>
            <a:picLocks noChangeAspect="1"/>
          </p:cNvPicPr>
          <p:nvPr/>
        </p:nvPicPr>
        <p:blipFill>
          <a:blip r:embed="rId4"/>
          <a:stretch>
            <a:fillRect/>
          </a:stretch>
        </p:blipFill>
        <p:spPr>
          <a:xfrm rot="5400000">
            <a:off x="5687182" y="1706204"/>
            <a:ext cx="2501102" cy="18758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C3E513BA-4705-4B86-BFAC-B67CBD704EB6}"/>
              </a:ext>
            </a:extLst>
          </p:cNvPr>
          <p:cNvPicPr>
            <a:picLocks noChangeAspect="1"/>
          </p:cNvPicPr>
          <p:nvPr/>
        </p:nvPicPr>
        <p:blipFill>
          <a:blip r:embed="rId5"/>
          <a:stretch>
            <a:fillRect/>
          </a:stretch>
        </p:blipFill>
        <p:spPr>
          <a:xfrm>
            <a:off x="5999820" y="4038600"/>
            <a:ext cx="2567816" cy="19258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73689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12228-D963-4445-BB0A-98FCC2DA5E6D}"/>
              </a:ext>
            </a:extLst>
          </p:cNvPr>
          <p:cNvSpPr>
            <a:spLocks noGrp="1"/>
          </p:cNvSpPr>
          <p:nvPr>
            <p:ph type="title"/>
          </p:nvPr>
        </p:nvSpPr>
        <p:spPr/>
        <p:txBody>
          <a:bodyPr/>
          <a:lstStyle/>
          <a:p>
            <a:r>
              <a:rPr lang="en-US" dirty="0"/>
              <a:t>2016</a:t>
            </a:r>
          </a:p>
        </p:txBody>
      </p:sp>
      <p:sp>
        <p:nvSpPr>
          <p:cNvPr id="3" name="Content Placeholder 2">
            <a:extLst>
              <a:ext uri="{FF2B5EF4-FFF2-40B4-BE49-F238E27FC236}">
                <a16:creationId xmlns:a16="http://schemas.microsoft.com/office/drawing/2014/main" id="{C41453D2-A584-42D0-84CC-26198385DFC7}"/>
              </a:ext>
            </a:extLst>
          </p:cNvPr>
          <p:cNvSpPr>
            <a:spLocks noGrp="1"/>
          </p:cNvSpPr>
          <p:nvPr>
            <p:ph idx="1"/>
          </p:nvPr>
        </p:nvSpPr>
        <p:spPr/>
        <p:txBody>
          <a:bodyPr/>
          <a:lstStyle/>
          <a:p>
            <a:r>
              <a:rPr lang="en-US" dirty="0"/>
              <a:t>After the asbestos was abated the Fire Department conducted training exercises on the two main structures with members of other local Fire Departments. Public Works began clearing the ashes and debris and picking through the remains to separate iron for roll off boxes.</a:t>
            </a:r>
          </a:p>
          <a:p>
            <a:r>
              <a:rPr lang="en-US" dirty="0"/>
              <a:t>Concrete was removed and taken to </a:t>
            </a:r>
            <a:r>
              <a:rPr lang="en-US" dirty="0" err="1"/>
              <a:t>Cemstone</a:t>
            </a:r>
            <a:r>
              <a:rPr lang="en-US" dirty="0"/>
              <a:t> for recycling.</a:t>
            </a:r>
          </a:p>
          <a:p>
            <a:r>
              <a:rPr lang="en-US" dirty="0"/>
              <a:t>To date we have taken approximately 150 tons of concrete from the site and 100 tons of scrap metal. </a:t>
            </a:r>
          </a:p>
          <a:p>
            <a:r>
              <a:rPr lang="en-US" dirty="0"/>
              <a:t>We have also filled 10 roll off boxes (a mixture of 50 and 70 yard boxes).</a:t>
            </a:r>
          </a:p>
        </p:txBody>
      </p:sp>
    </p:spTree>
    <p:extLst>
      <p:ext uri="{BB962C8B-B14F-4D97-AF65-F5344CB8AC3E}">
        <p14:creationId xmlns:p14="http://schemas.microsoft.com/office/powerpoint/2010/main" val="21377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B2A30-CBE6-47EB-8748-BB59DC9A12D2}"/>
              </a:ext>
            </a:extLst>
          </p:cNvPr>
          <p:cNvSpPr>
            <a:spLocks noGrp="1"/>
          </p:cNvSpPr>
          <p:nvPr>
            <p:ph type="title"/>
          </p:nvPr>
        </p:nvSpPr>
        <p:spPr/>
        <p:txBody>
          <a:bodyPr/>
          <a:lstStyle/>
          <a:p>
            <a:r>
              <a:rPr lang="en-US" dirty="0"/>
              <a:t>2017 Farmhouse</a:t>
            </a:r>
          </a:p>
        </p:txBody>
      </p:sp>
      <p:pic>
        <p:nvPicPr>
          <p:cNvPr id="5" name="Content Placeholder 4">
            <a:extLst>
              <a:ext uri="{FF2B5EF4-FFF2-40B4-BE49-F238E27FC236}">
                <a16:creationId xmlns:a16="http://schemas.microsoft.com/office/drawing/2014/main" id="{81B7F682-F380-4066-B5AA-18DE663F323A}"/>
              </a:ext>
            </a:extLst>
          </p:cNvPr>
          <p:cNvPicPr>
            <a:picLocks noGrp="1" noChangeAspect="1"/>
          </p:cNvPicPr>
          <p:nvPr>
            <p:ph idx="1"/>
          </p:nvPr>
        </p:nvPicPr>
        <p:blipFill>
          <a:blip r:embed="rId2"/>
          <a:stretch>
            <a:fillRect/>
          </a:stretch>
        </p:blipFill>
        <p:spPr>
          <a:xfrm>
            <a:off x="2592925" y="1417684"/>
            <a:ext cx="3055525" cy="22916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D52D5A60-703C-46F7-B167-11BBE9003B41}"/>
              </a:ext>
            </a:extLst>
          </p:cNvPr>
          <p:cNvPicPr>
            <a:picLocks noChangeAspect="1"/>
          </p:cNvPicPr>
          <p:nvPr/>
        </p:nvPicPr>
        <p:blipFill>
          <a:blip r:embed="rId3"/>
          <a:stretch>
            <a:fillRect/>
          </a:stretch>
        </p:blipFill>
        <p:spPr>
          <a:xfrm>
            <a:off x="5993258" y="1417684"/>
            <a:ext cx="3055525" cy="22916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23AC75AC-E15A-45BD-8D00-0969AC4038E7}"/>
              </a:ext>
            </a:extLst>
          </p:cNvPr>
          <p:cNvPicPr>
            <a:picLocks noChangeAspect="1"/>
          </p:cNvPicPr>
          <p:nvPr/>
        </p:nvPicPr>
        <p:blipFill>
          <a:blip r:embed="rId4"/>
          <a:stretch>
            <a:fillRect/>
          </a:stretch>
        </p:blipFill>
        <p:spPr>
          <a:xfrm>
            <a:off x="2592925" y="4000147"/>
            <a:ext cx="3055527" cy="22916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06137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9FA9-5FF0-4C2F-8753-00F40231E1AA}"/>
              </a:ext>
            </a:extLst>
          </p:cNvPr>
          <p:cNvSpPr>
            <a:spLocks noGrp="1"/>
          </p:cNvSpPr>
          <p:nvPr>
            <p:ph type="title"/>
          </p:nvPr>
        </p:nvSpPr>
        <p:spPr/>
        <p:txBody>
          <a:bodyPr/>
          <a:lstStyle/>
          <a:p>
            <a:r>
              <a:rPr lang="en-US" dirty="0"/>
              <a:t>2017 Main House</a:t>
            </a:r>
          </a:p>
        </p:txBody>
      </p:sp>
      <p:pic>
        <p:nvPicPr>
          <p:cNvPr id="5" name="Content Placeholder 4">
            <a:extLst>
              <a:ext uri="{FF2B5EF4-FFF2-40B4-BE49-F238E27FC236}">
                <a16:creationId xmlns:a16="http://schemas.microsoft.com/office/drawing/2014/main" id="{88451923-3F66-40B3-B507-32F574E8E2F5}"/>
              </a:ext>
            </a:extLst>
          </p:cNvPr>
          <p:cNvPicPr>
            <a:picLocks noGrp="1" noChangeAspect="1"/>
          </p:cNvPicPr>
          <p:nvPr>
            <p:ph idx="1"/>
          </p:nvPr>
        </p:nvPicPr>
        <p:blipFill>
          <a:blip r:embed="rId2"/>
          <a:stretch>
            <a:fillRect/>
          </a:stretch>
        </p:blipFill>
        <p:spPr>
          <a:xfrm rot="5400000">
            <a:off x="2280011" y="2051402"/>
            <a:ext cx="2503301" cy="1877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4D2639EA-9242-488C-A53E-722560012DE7}"/>
              </a:ext>
            </a:extLst>
          </p:cNvPr>
          <p:cNvPicPr>
            <a:picLocks noChangeAspect="1"/>
          </p:cNvPicPr>
          <p:nvPr/>
        </p:nvPicPr>
        <p:blipFill>
          <a:blip r:embed="rId3"/>
          <a:stretch>
            <a:fillRect/>
          </a:stretch>
        </p:blipFill>
        <p:spPr>
          <a:xfrm>
            <a:off x="4730046" y="1738489"/>
            <a:ext cx="3337735" cy="25033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a:extLst>
              <a:ext uri="{FF2B5EF4-FFF2-40B4-BE49-F238E27FC236}">
                <a16:creationId xmlns:a16="http://schemas.microsoft.com/office/drawing/2014/main" id="{15DF75FF-304D-44E0-8D13-33102E0E79E8}"/>
              </a:ext>
            </a:extLst>
          </p:cNvPr>
          <p:cNvPicPr>
            <a:picLocks noChangeAspect="1"/>
          </p:cNvPicPr>
          <p:nvPr/>
        </p:nvPicPr>
        <p:blipFill>
          <a:blip r:embed="rId4"/>
          <a:stretch>
            <a:fillRect/>
          </a:stretch>
        </p:blipFill>
        <p:spPr>
          <a:xfrm>
            <a:off x="8327428" y="1748363"/>
            <a:ext cx="3337735" cy="25033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1729208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397</TotalTime>
  <Words>344</Words>
  <Application>Microsoft Office PowerPoint</Application>
  <PresentationFormat>Widescreen</PresentationFormat>
  <Paragraphs>26</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Century Gothic</vt:lpstr>
      <vt:lpstr>Wingdings 3</vt:lpstr>
      <vt:lpstr>Wisp</vt:lpstr>
      <vt:lpstr>Stephens Property Progress Report</vt:lpstr>
      <vt:lpstr>2015 Farmhouse</vt:lpstr>
      <vt:lpstr>2015 Main House</vt:lpstr>
      <vt:lpstr>2015</vt:lpstr>
      <vt:lpstr>2016 Farmhouse</vt:lpstr>
      <vt:lpstr>2016 Main House</vt:lpstr>
      <vt:lpstr>2016</vt:lpstr>
      <vt:lpstr>2017 Farmhouse</vt:lpstr>
      <vt:lpstr>2017 Main House</vt:lpstr>
      <vt:lpstr>2017 Main House</vt:lpstr>
      <vt:lpstr>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Stephens Property Progress Report</dc:title>
  <dc:creator>Martin Farrell</dc:creator>
  <cp:lastModifiedBy>Martin Farrell</cp:lastModifiedBy>
  <cp:revision>19</cp:revision>
  <cp:lastPrinted>2018-02-01T17:45:45Z</cp:lastPrinted>
  <dcterms:created xsi:type="dcterms:W3CDTF">2018-02-01T13:39:55Z</dcterms:created>
  <dcterms:modified xsi:type="dcterms:W3CDTF">2018-02-01T20:27:18Z</dcterms:modified>
</cp:coreProperties>
</file>